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68" r:id="rId2"/>
    <p:sldId id="256" r:id="rId3"/>
    <p:sldId id="269" r:id="rId4"/>
    <p:sldId id="267" r:id="rId5"/>
    <p:sldId id="265" r:id="rId6"/>
  </p:sldIdLst>
  <p:sldSz cx="18288000" cy="10287000"/>
  <p:notesSz cx="6858000" cy="9144000"/>
  <p:embeddedFontLst>
    <p:embeddedFont>
      <p:font typeface="Montserrat" panose="02000505000000020004" pitchFamily="2" charset="0"/>
      <p:regular r:id="rId7"/>
      <p:bold r:id="rId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68424"/>
    <a:srgbClr val="78C100"/>
    <a:srgbClr val="70AC2E"/>
    <a:srgbClr val="619428"/>
    <a:srgbClr val="192501"/>
    <a:srgbClr val="000000"/>
    <a:srgbClr val="86CF35"/>
    <a:srgbClr val="80D137"/>
    <a:srgbClr val="AADD70"/>
    <a:srgbClr val="B0E0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66" d="100"/>
          <a:sy n="66" d="100"/>
        </p:scale>
        <p:origin x="-965" y="-11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7/30/2025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71E006-C4FC-E7EC-4E77-12D7BEB322AF}"/>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6E8845F3-BBD3-E4E1-2A4F-D89E7B1A0D77}"/>
              </a:ext>
            </a:extLst>
          </p:cNvPr>
          <p:cNvGrpSpPr/>
          <p:nvPr/>
        </p:nvGrpSpPr>
        <p:grpSpPr>
          <a:xfrm>
            <a:off x="0" y="-9370"/>
            <a:ext cx="18288000" cy="10296371"/>
            <a:chOff x="0" y="-9370"/>
            <a:chExt cx="18288000" cy="10296371"/>
          </a:xfrm>
        </p:grpSpPr>
        <p:sp>
          <p:nvSpPr>
            <p:cNvPr id="4" name="Freeform 3">
              <a:extLst>
                <a:ext uri="{FF2B5EF4-FFF2-40B4-BE49-F238E27FC236}">
                  <a16:creationId xmlns:a16="http://schemas.microsoft.com/office/drawing/2014/main" id="{CF68A995-C377-B0AF-6B5F-F59C90E907E0}"/>
                </a:ext>
              </a:extLst>
            </p:cNvPr>
            <p:cNvSpPr/>
            <p:nvPr/>
          </p:nvSpPr>
          <p:spPr>
            <a:xfrm>
              <a:off x="0" y="-9370"/>
              <a:ext cx="18288000" cy="10296369"/>
            </a:xfrm>
            <a:custGeom>
              <a:avLst/>
              <a:gdLst/>
              <a:ahLst/>
              <a:cxnLst/>
              <a:rect l="l" t="t" r="r" b="b"/>
              <a:pathLst>
                <a:path w="4988147" h="1184096">
                  <a:moveTo>
                    <a:pt x="0" y="0"/>
                  </a:moveTo>
                  <a:lnTo>
                    <a:pt x="4988147" y="0"/>
                  </a:lnTo>
                  <a:lnTo>
                    <a:pt x="4988147" y="1184096"/>
                  </a:lnTo>
                  <a:lnTo>
                    <a:pt x="0" y="1184096"/>
                  </a:lnTo>
                  <a:close/>
                </a:path>
              </a:pathLst>
            </a:custGeom>
            <a:solidFill>
              <a:srgbClr val="86CF35"/>
            </a:solidFill>
          </p:spPr>
          <p:txBody>
            <a:bodyPr/>
            <a:lstStyle/>
            <a:p>
              <a:endParaRPr lang="en-US" sz="1400" dirty="0">
                <a:solidFill>
                  <a:sysClr val="windowText" lastClr="000000"/>
                </a:solidFill>
              </a:endParaRPr>
            </a:p>
          </p:txBody>
        </p:sp>
        <p:pic>
          <p:nvPicPr>
            <p:cNvPr id="6" name="Picture 5">
              <a:extLst>
                <a:ext uri="{FF2B5EF4-FFF2-40B4-BE49-F238E27FC236}">
                  <a16:creationId xmlns:a16="http://schemas.microsoft.com/office/drawing/2014/main" id="{83FCCE77-43DB-3728-4504-8A9B40B34A96}"/>
                </a:ext>
              </a:extLst>
            </p:cNvPr>
            <p:cNvPicPr>
              <a:picLocks noChangeAspect="1"/>
            </p:cNvPicPr>
            <p:nvPr/>
          </p:nvPicPr>
          <p:blipFill>
            <a:blip r:embed="rId2">
              <a:extLst>
                <a:ext uri="{28A0092B-C50C-407E-A947-70E740481C1C}">
                  <a14:useLocalDpi xmlns:a14="http://schemas.microsoft.com/office/drawing/2010/main" val="0"/>
                </a:ext>
              </a:extLst>
            </a:blip>
            <a:srcRect t="124" b="124"/>
            <a:stretch/>
          </p:blipFill>
          <p:spPr>
            <a:xfrm>
              <a:off x="2298676" y="32239"/>
              <a:ext cx="13690647" cy="10254762"/>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grpSp>
      <p:sp>
        <p:nvSpPr>
          <p:cNvPr id="12" name="TextBox 11">
            <a:extLst>
              <a:ext uri="{FF2B5EF4-FFF2-40B4-BE49-F238E27FC236}">
                <a16:creationId xmlns:a16="http://schemas.microsoft.com/office/drawing/2014/main" id="{178AD1E5-5A37-9207-DDC5-7299722745B6}"/>
              </a:ext>
            </a:extLst>
          </p:cNvPr>
          <p:cNvSpPr txBox="1"/>
          <p:nvPr/>
        </p:nvSpPr>
        <p:spPr>
          <a:xfrm>
            <a:off x="4073876" y="5829300"/>
            <a:ext cx="10140263" cy="2735342"/>
          </a:xfrm>
          <a:prstGeom prst="roundRect">
            <a:avLst>
              <a:gd name="adj" fmla="val 9748"/>
            </a:avLst>
          </a:prstGeom>
          <a:solidFill>
            <a:srgbClr val="568424">
              <a:alpha val="65098"/>
            </a:srgbClr>
          </a:solidFill>
        </p:spPr>
        <p:txBody>
          <a:bodyPr wrap="none" rtlCol="0">
            <a:spAutoFit/>
          </a:bodyPr>
          <a:lstStyle/>
          <a:p>
            <a:pPr algn="ctr"/>
            <a:endParaRPr lang="en-US" sz="1600" b="1" dirty="0">
              <a:solidFill>
                <a:schemeClr val="bg1"/>
              </a:solidFill>
              <a:latin typeface="Montserrat" panose="02000505000000020004" pitchFamily="2" charset="0"/>
            </a:endParaRPr>
          </a:p>
          <a:p>
            <a:pPr algn="ctr"/>
            <a:r>
              <a:rPr lang="en-US" sz="6600" b="1" dirty="0">
                <a:solidFill>
                  <a:schemeClr val="bg1"/>
                </a:solidFill>
                <a:latin typeface="Montserrat" panose="02000505000000020004" pitchFamily="2" charset="0"/>
              </a:rPr>
              <a:t>4C</a:t>
            </a:r>
            <a:r>
              <a:rPr lang="en-US" sz="5400" dirty="0">
                <a:solidFill>
                  <a:schemeClr val="bg1"/>
                </a:solidFill>
                <a:latin typeface="Montserrat" panose="02000505000000020004" pitchFamily="2" charset="0"/>
              </a:rPr>
              <a:t>s</a:t>
            </a:r>
            <a:r>
              <a:rPr lang="en-US" sz="6600" b="1" dirty="0">
                <a:solidFill>
                  <a:schemeClr val="bg1"/>
                </a:solidFill>
                <a:latin typeface="Montserrat" panose="02000505000000020004" pitchFamily="2" charset="0"/>
              </a:rPr>
              <a:t> Analysis</a:t>
            </a:r>
          </a:p>
          <a:p>
            <a:pPr algn="ctr"/>
            <a:r>
              <a:rPr lang="en-US" sz="6000" b="1" dirty="0">
                <a:solidFill>
                  <a:schemeClr val="bg1"/>
                </a:solidFill>
                <a:latin typeface="Montserrat" panose="02000505000000020004" pitchFamily="2" charset="0"/>
              </a:rPr>
              <a:t> "Swift Mart" Mobile App </a:t>
            </a:r>
          </a:p>
          <a:p>
            <a:pPr algn="ctr"/>
            <a:endParaRPr lang="en-US" sz="2000" b="1" dirty="0">
              <a:solidFill>
                <a:schemeClr val="bg1"/>
              </a:solidFill>
              <a:latin typeface="Montserrat" panose="02000505000000020004" pitchFamily="2" charset="0"/>
            </a:endParaRPr>
          </a:p>
        </p:txBody>
      </p:sp>
      <p:sp>
        <p:nvSpPr>
          <p:cNvPr id="15" name="Freeform 4">
            <a:extLst>
              <a:ext uri="{FF2B5EF4-FFF2-40B4-BE49-F238E27FC236}">
                <a16:creationId xmlns:a16="http://schemas.microsoft.com/office/drawing/2014/main" id="{8D1279D3-680C-E0A8-F21B-366ED2526192}"/>
              </a:ext>
            </a:extLst>
          </p:cNvPr>
          <p:cNvSpPr/>
          <p:nvPr/>
        </p:nvSpPr>
        <p:spPr>
          <a:xfrm>
            <a:off x="1028700" y="8814995"/>
            <a:ext cx="3820607" cy="443305"/>
          </a:xfrm>
          <a:custGeom>
            <a:avLst/>
            <a:gdLst/>
            <a:ahLst/>
            <a:cxnLst/>
            <a:rect l="l" t="t" r="r" b="b"/>
            <a:pathLst>
              <a:path w="1252140" h="145286">
                <a:moveTo>
                  <a:pt x="72643" y="0"/>
                </a:moveTo>
                <a:lnTo>
                  <a:pt x="1179497" y="0"/>
                </a:lnTo>
                <a:cubicBezTo>
                  <a:pt x="1198763" y="0"/>
                  <a:pt x="1217240" y="7653"/>
                  <a:pt x="1230863" y="21277"/>
                </a:cubicBezTo>
                <a:cubicBezTo>
                  <a:pt x="1244486" y="34900"/>
                  <a:pt x="1252140" y="53377"/>
                  <a:pt x="1252140" y="72643"/>
                </a:cubicBezTo>
                <a:lnTo>
                  <a:pt x="1252140" y="72643"/>
                </a:lnTo>
                <a:cubicBezTo>
                  <a:pt x="1252140" y="91909"/>
                  <a:pt x="1244486" y="110386"/>
                  <a:pt x="1230863" y="124009"/>
                </a:cubicBezTo>
                <a:cubicBezTo>
                  <a:pt x="1217240" y="137632"/>
                  <a:pt x="1198763" y="145286"/>
                  <a:pt x="1179497" y="145286"/>
                </a:cubicBezTo>
                <a:lnTo>
                  <a:pt x="72643" y="145286"/>
                </a:lnTo>
                <a:cubicBezTo>
                  <a:pt x="53377" y="145286"/>
                  <a:pt x="34900" y="137632"/>
                  <a:pt x="21277" y="124009"/>
                </a:cubicBezTo>
                <a:cubicBezTo>
                  <a:pt x="7653" y="110386"/>
                  <a:pt x="0" y="91909"/>
                  <a:pt x="0" y="72643"/>
                </a:cubicBezTo>
                <a:lnTo>
                  <a:pt x="0" y="72643"/>
                </a:lnTo>
                <a:cubicBezTo>
                  <a:pt x="0" y="53377"/>
                  <a:pt x="7653" y="34900"/>
                  <a:pt x="21277" y="21277"/>
                </a:cubicBezTo>
                <a:cubicBezTo>
                  <a:pt x="34900" y="7653"/>
                  <a:pt x="53377" y="0"/>
                  <a:pt x="72643" y="0"/>
                </a:cubicBezTo>
                <a:close/>
              </a:path>
            </a:pathLst>
          </a:custGeom>
          <a:solidFill>
            <a:srgbClr val="568424">
              <a:alpha val="0"/>
            </a:srgbClr>
          </a:solidFill>
          <a:ln w="19050" cap="rnd">
            <a:solidFill>
              <a:schemeClr val="bg1"/>
            </a:solidFill>
            <a:prstDash val="solid"/>
            <a:round/>
          </a:ln>
        </p:spPr>
        <p:txBody>
          <a:bodyPr/>
          <a:lstStyle/>
          <a:p>
            <a:endParaRPr lang="en-US" dirty="0"/>
          </a:p>
        </p:txBody>
      </p:sp>
      <p:sp>
        <p:nvSpPr>
          <p:cNvPr id="16" name="TextBox 5">
            <a:extLst>
              <a:ext uri="{FF2B5EF4-FFF2-40B4-BE49-F238E27FC236}">
                <a16:creationId xmlns:a16="http://schemas.microsoft.com/office/drawing/2014/main" id="{E5BEC2D8-3213-5B38-6853-54FB67DDE571}"/>
              </a:ext>
            </a:extLst>
          </p:cNvPr>
          <p:cNvSpPr txBox="1"/>
          <p:nvPr/>
        </p:nvSpPr>
        <p:spPr>
          <a:xfrm>
            <a:off x="1028700" y="8698742"/>
            <a:ext cx="3820607" cy="559558"/>
          </a:xfrm>
          <a:prstGeom prst="rect">
            <a:avLst/>
          </a:prstGeom>
        </p:spPr>
        <p:txBody>
          <a:bodyPr lIns="50800" tIns="50800" rIns="50800" bIns="50800" rtlCol="0" anchor="ctr"/>
          <a:lstStyle/>
          <a:p>
            <a:pPr algn="ctr">
              <a:lnSpc>
                <a:spcPts val="2799"/>
              </a:lnSpc>
            </a:pPr>
            <a:endParaRPr>
              <a:solidFill>
                <a:srgbClr val="619428"/>
              </a:solidFill>
              <a:latin typeface="Montserrat" panose="00000500000000000000" pitchFamily="2" charset="0"/>
            </a:endParaRPr>
          </a:p>
        </p:txBody>
      </p:sp>
      <p:grpSp>
        <p:nvGrpSpPr>
          <p:cNvPr id="17" name="Group 7">
            <a:extLst>
              <a:ext uri="{FF2B5EF4-FFF2-40B4-BE49-F238E27FC236}">
                <a16:creationId xmlns:a16="http://schemas.microsoft.com/office/drawing/2014/main" id="{DB329A40-BDA8-4100-D04E-4813D144E8B5}"/>
              </a:ext>
            </a:extLst>
          </p:cNvPr>
          <p:cNvGrpSpPr/>
          <p:nvPr/>
        </p:nvGrpSpPr>
        <p:grpSpPr>
          <a:xfrm>
            <a:off x="13438693" y="8814995"/>
            <a:ext cx="3820607" cy="443305"/>
            <a:chOff x="0" y="0"/>
            <a:chExt cx="1252140" cy="145286"/>
          </a:xfrm>
        </p:grpSpPr>
        <p:sp>
          <p:nvSpPr>
            <p:cNvPr id="18" name="Freeform 8">
              <a:extLst>
                <a:ext uri="{FF2B5EF4-FFF2-40B4-BE49-F238E27FC236}">
                  <a16:creationId xmlns:a16="http://schemas.microsoft.com/office/drawing/2014/main" id="{277A52A3-BAAA-98BF-5CC0-8AA013755EBF}"/>
                </a:ext>
              </a:extLst>
            </p:cNvPr>
            <p:cNvSpPr/>
            <p:nvPr/>
          </p:nvSpPr>
          <p:spPr>
            <a:xfrm>
              <a:off x="0" y="0"/>
              <a:ext cx="1252140" cy="145286"/>
            </a:xfrm>
            <a:custGeom>
              <a:avLst/>
              <a:gdLst/>
              <a:ahLst/>
              <a:cxnLst/>
              <a:rect l="l" t="t" r="r" b="b"/>
              <a:pathLst>
                <a:path w="1252140" h="145286">
                  <a:moveTo>
                    <a:pt x="72643" y="0"/>
                  </a:moveTo>
                  <a:lnTo>
                    <a:pt x="1179497" y="0"/>
                  </a:lnTo>
                  <a:cubicBezTo>
                    <a:pt x="1198763" y="0"/>
                    <a:pt x="1217240" y="7653"/>
                    <a:pt x="1230863" y="21277"/>
                  </a:cubicBezTo>
                  <a:cubicBezTo>
                    <a:pt x="1244486" y="34900"/>
                    <a:pt x="1252140" y="53377"/>
                    <a:pt x="1252140" y="72643"/>
                  </a:cubicBezTo>
                  <a:lnTo>
                    <a:pt x="1252140" y="72643"/>
                  </a:lnTo>
                  <a:cubicBezTo>
                    <a:pt x="1252140" y="91909"/>
                    <a:pt x="1244486" y="110386"/>
                    <a:pt x="1230863" y="124009"/>
                  </a:cubicBezTo>
                  <a:cubicBezTo>
                    <a:pt x="1217240" y="137632"/>
                    <a:pt x="1198763" y="145286"/>
                    <a:pt x="1179497" y="145286"/>
                  </a:cubicBezTo>
                  <a:lnTo>
                    <a:pt x="72643" y="145286"/>
                  </a:lnTo>
                  <a:cubicBezTo>
                    <a:pt x="53377" y="145286"/>
                    <a:pt x="34900" y="137632"/>
                    <a:pt x="21277" y="124009"/>
                  </a:cubicBezTo>
                  <a:cubicBezTo>
                    <a:pt x="7653" y="110386"/>
                    <a:pt x="0" y="91909"/>
                    <a:pt x="0" y="72643"/>
                  </a:cubicBezTo>
                  <a:lnTo>
                    <a:pt x="0" y="72643"/>
                  </a:lnTo>
                  <a:cubicBezTo>
                    <a:pt x="0" y="53377"/>
                    <a:pt x="7653" y="34900"/>
                    <a:pt x="21277" y="21277"/>
                  </a:cubicBezTo>
                  <a:cubicBezTo>
                    <a:pt x="34900" y="7653"/>
                    <a:pt x="53377" y="0"/>
                    <a:pt x="72643" y="0"/>
                  </a:cubicBezTo>
                  <a:close/>
                </a:path>
              </a:pathLst>
            </a:custGeom>
            <a:solidFill>
              <a:srgbClr val="000000">
                <a:alpha val="0"/>
              </a:srgbClr>
            </a:solidFill>
            <a:ln w="19050" cap="rnd">
              <a:solidFill>
                <a:srgbClr val="FFFFFF"/>
              </a:solidFill>
              <a:prstDash val="solid"/>
              <a:round/>
            </a:ln>
          </p:spPr>
        </p:sp>
        <p:sp>
          <p:nvSpPr>
            <p:cNvPr id="19" name="TextBox 9">
              <a:extLst>
                <a:ext uri="{FF2B5EF4-FFF2-40B4-BE49-F238E27FC236}">
                  <a16:creationId xmlns:a16="http://schemas.microsoft.com/office/drawing/2014/main" id="{1F0005D4-4603-3B90-FA4C-59FEFBF48CBA}"/>
                </a:ext>
              </a:extLst>
            </p:cNvPr>
            <p:cNvSpPr txBox="1"/>
            <p:nvPr/>
          </p:nvSpPr>
          <p:spPr>
            <a:xfrm>
              <a:off x="0" y="-38100"/>
              <a:ext cx="1252140" cy="183386"/>
            </a:xfrm>
            <a:prstGeom prst="rect">
              <a:avLst/>
            </a:prstGeom>
          </p:spPr>
          <p:txBody>
            <a:bodyPr lIns="50800" tIns="50800" rIns="50800" bIns="50800" rtlCol="0" anchor="ctr"/>
            <a:lstStyle/>
            <a:p>
              <a:pPr algn="ctr">
                <a:lnSpc>
                  <a:spcPts val="2799"/>
                </a:lnSpc>
              </a:pPr>
              <a:endParaRPr>
                <a:solidFill>
                  <a:srgbClr val="619428"/>
                </a:solidFill>
                <a:latin typeface="Montserrat" panose="00000500000000000000" pitchFamily="2" charset="0"/>
              </a:endParaRPr>
            </a:p>
          </p:txBody>
        </p:sp>
      </p:grpSp>
      <p:sp>
        <p:nvSpPr>
          <p:cNvPr id="20" name="TextBox 16">
            <a:extLst>
              <a:ext uri="{FF2B5EF4-FFF2-40B4-BE49-F238E27FC236}">
                <a16:creationId xmlns:a16="http://schemas.microsoft.com/office/drawing/2014/main" id="{00008B9A-B78D-7900-D427-232102F3031F}"/>
              </a:ext>
            </a:extLst>
          </p:cNvPr>
          <p:cNvSpPr txBox="1"/>
          <p:nvPr/>
        </p:nvSpPr>
        <p:spPr>
          <a:xfrm>
            <a:off x="13697290" y="8886876"/>
            <a:ext cx="3303414" cy="272126"/>
          </a:xfrm>
          <a:prstGeom prst="rect">
            <a:avLst/>
          </a:prstGeom>
        </p:spPr>
        <p:txBody>
          <a:bodyPr lIns="0" tIns="0" rIns="0" bIns="0" rtlCol="0" anchor="t">
            <a:spAutoFit/>
          </a:bodyPr>
          <a:lstStyle/>
          <a:p>
            <a:pPr algn="ctr">
              <a:lnSpc>
                <a:spcPts val="2250"/>
              </a:lnSpc>
            </a:pPr>
            <a:r>
              <a:rPr lang="en-US" sz="1607" dirty="0">
                <a:solidFill>
                  <a:srgbClr val="568424"/>
                </a:solidFill>
                <a:latin typeface="Montserrat" panose="00000500000000000000" pitchFamily="2" charset="0"/>
                <a:ea typeface="TT Norms"/>
                <a:cs typeface="TT Norms"/>
                <a:sym typeface="TT Norms"/>
              </a:rPr>
              <a:t>@Analytical Framework</a:t>
            </a:r>
          </a:p>
        </p:txBody>
      </p:sp>
      <p:sp>
        <p:nvSpPr>
          <p:cNvPr id="21" name="TextBox 20">
            <a:extLst>
              <a:ext uri="{FF2B5EF4-FFF2-40B4-BE49-F238E27FC236}">
                <a16:creationId xmlns:a16="http://schemas.microsoft.com/office/drawing/2014/main" id="{4061780D-DC25-D767-8C68-8AD33CFCDBBF}"/>
              </a:ext>
            </a:extLst>
          </p:cNvPr>
          <p:cNvSpPr txBox="1"/>
          <p:nvPr/>
        </p:nvSpPr>
        <p:spPr>
          <a:xfrm>
            <a:off x="1287297" y="8886876"/>
            <a:ext cx="3303414" cy="271869"/>
          </a:xfrm>
          <a:prstGeom prst="rect">
            <a:avLst/>
          </a:prstGeom>
        </p:spPr>
        <p:txBody>
          <a:bodyPr wrap="square" lIns="0" tIns="0" rIns="0" bIns="0" rtlCol="0" anchor="t">
            <a:spAutoFit/>
          </a:bodyPr>
          <a:lstStyle/>
          <a:p>
            <a:pPr algn="ctr">
              <a:lnSpc>
                <a:spcPts val="2250"/>
              </a:lnSpc>
            </a:pPr>
            <a:r>
              <a:rPr lang="en-US" sz="1600" b="1" dirty="0">
                <a:solidFill>
                  <a:srgbClr val="568424"/>
                </a:solidFill>
                <a:latin typeface="Montserrat" panose="00000500000000000000" pitchFamily="2" charset="0"/>
                <a:ea typeface="TT Norms"/>
                <a:cs typeface="TT Norms"/>
                <a:sym typeface="TT Norms"/>
              </a:rPr>
              <a:t>Analyst: </a:t>
            </a:r>
            <a:r>
              <a:rPr lang="en-US" sz="1600" dirty="0">
                <a:solidFill>
                  <a:srgbClr val="568424"/>
                </a:solidFill>
                <a:latin typeface="Montserrat" panose="00000500000000000000" pitchFamily="2" charset="0"/>
                <a:ea typeface="TT Norms"/>
                <a:cs typeface="TT Norms"/>
                <a:sym typeface="TT Norms"/>
              </a:rPr>
              <a:t>Jitendra Manasingh</a:t>
            </a:r>
          </a:p>
        </p:txBody>
      </p:sp>
    </p:spTree>
    <p:extLst>
      <p:ext uri="{BB962C8B-B14F-4D97-AF65-F5344CB8AC3E}">
        <p14:creationId xmlns:p14="http://schemas.microsoft.com/office/powerpoint/2010/main" val="685560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FDFDF"/>
        </a:solidFill>
        <a:effectLst/>
      </p:bgPr>
    </p:bg>
    <p:spTree>
      <p:nvGrpSpPr>
        <p:cNvPr id="1" name=""/>
        <p:cNvGrpSpPr/>
        <p:nvPr/>
      </p:nvGrpSpPr>
      <p:grpSpPr>
        <a:xfrm>
          <a:off x="0" y="0"/>
          <a:ext cx="0" cy="0"/>
          <a:chOff x="0" y="0"/>
          <a:chExt cx="0" cy="0"/>
        </a:xfrm>
      </p:grpSpPr>
      <p:sp>
        <p:nvSpPr>
          <p:cNvPr id="3" name="Freeform 3"/>
          <p:cNvSpPr/>
          <p:nvPr/>
        </p:nvSpPr>
        <p:spPr>
          <a:xfrm>
            <a:off x="0" y="-9369"/>
            <a:ext cx="18288000" cy="4495865"/>
          </a:xfrm>
          <a:custGeom>
            <a:avLst/>
            <a:gdLst/>
            <a:ahLst/>
            <a:cxnLst/>
            <a:rect l="l" t="t" r="r" b="b"/>
            <a:pathLst>
              <a:path w="4988147" h="1184096">
                <a:moveTo>
                  <a:pt x="0" y="0"/>
                </a:moveTo>
                <a:lnTo>
                  <a:pt x="4988147" y="0"/>
                </a:lnTo>
                <a:lnTo>
                  <a:pt x="4988147" y="1184096"/>
                </a:lnTo>
                <a:lnTo>
                  <a:pt x="0" y="1184096"/>
                </a:lnTo>
                <a:close/>
              </a:path>
            </a:pathLst>
          </a:custGeom>
          <a:solidFill>
            <a:srgbClr val="86CF35"/>
          </a:solidFill>
        </p:spPr>
        <p:txBody>
          <a:bodyPr/>
          <a:lstStyle/>
          <a:p>
            <a:endParaRPr lang="en-US" dirty="0"/>
          </a:p>
        </p:txBody>
      </p:sp>
      <p:sp>
        <p:nvSpPr>
          <p:cNvPr id="8" name="Freeform 8"/>
          <p:cNvSpPr/>
          <p:nvPr/>
        </p:nvSpPr>
        <p:spPr>
          <a:xfrm>
            <a:off x="13161734" y="3018230"/>
            <a:ext cx="2859308" cy="2859308"/>
          </a:xfrm>
          <a:custGeom>
            <a:avLst/>
            <a:gdLst/>
            <a:ahLst/>
            <a:cxnLst/>
            <a:rect l="l" t="t" r="r" b="b"/>
            <a:pathLst>
              <a:path w="406400" h="406400">
                <a:moveTo>
                  <a:pt x="0" y="0"/>
                </a:moveTo>
                <a:lnTo>
                  <a:pt x="203200" y="0"/>
                </a:lnTo>
                <a:lnTo>
                  <a:pt x="406400" y="203200"/>
                </a:lnTo>
                <a:lnTo>
                  <a:pt x="203200" y="406400"/>
                </a:lnTo>
                <a:lnTo>
                  <a:pt x="0" y="406400"/>
                </a:lnTo>
                <a:lnTo>
                  <a:pt x="203200" y="203200"/>
                </a:lnTo>
                <a:lnTo>
                  <a:pt x="0" y="0"/>
                </a:lnTo>
                <a:close/>
              </a:path>
            </a:pathLst>
          </a:custGeom>
          <a:solidFill>
            <a:srgbClr val="B1DC6E"/>
          </a:solidFill>
        </p:spPr>
      </p:sp>
      <p:sp>
        <p:nvSpPr>
          <p:cNvPr id="9" name="TextBox 9"/>
          <p:cNvSpPr txBox="1"/>
          <p:nvPr/>
        </p:nvSpPr>
        <p:spPr>
          <a:xfrm>
            <a:off x="13519147" y="3257887"/>
            <a:ext cx="1072241" cy="2658263"/>
          </a:xfrm>
          <a:prstGeom prst="rect">
            <a:avLst/>
          </a:prstGeom>
        </p:spPr>
        <p:txBody>
          <a:bodyPr lIns="50800" tIns="50800" rIns="50800" bIns="50800" rtlCol="0" anchor="ctr"/>
          <a:lstStyle/>
          <a:p>
            <a:pPr algn="ctr">
              <a:lnSpc>
                <a:spcPts val="1785"/>
              </a:lnSpc>
            </a:pPr>
            <a:endParaRPr/>
          </a:p>
        </p:txBody>
      </p:sp>
      <p:sp>
        <p:nvSpPr>
          <p:cNvPr id="11" name="Freeform 11"/>
          <p:cNvSpPr/>
          <p:nvPr/>
        </p:nvSpPr>
        <p:spPr>
          <a:xfrm>
            <a:off x="15019566" y="3018230"/>
            <a:ext cx="2859308" cy="2859308"/>
          </a:xfrm>
          <a:custGeom>
            <a:avLst/>
            <a:gdLst/>
            <a:ahLst/>
            <a:cxnLst/>
            <a:rect l="l" t="t" r="r" b="b"/>
            <a:pathLst>
              <a:path w="406400" h="406400">
                <a:moveTo>
                  <a:pt x="0" y="0"/>
                </a:moveTo>
                <a:lnTo>
                  <a:pt x="203200" y="0"/>
                </a:lnTo>
                <a:lnTo>
                  <a:pt x="406400" y="203200"/>
                </a:lnTo>
                <a:lnTo>
                  <a:pt x="203200" y="406400"/>
                </a:lnTo>
                <a:lnTo>
                  <a:pt x="0" y="406400"/>
                </a:lnTo>
                <a:lnTo>
                  <a:pt x="203200" y="203200"/>
                </a:lnTo>
                <a:lnTo>
                  <a:pt x="0" y="0"/>
                </a:lnTo>
                <a:close/>
              </a:path>
            </a:pathLst>
          </a:custGeom>
          <a:solidFill>
            <a:srgbClr val="D0EF9C"/>
          </a:solidFill>
        </p:spPr>
        <p:txBody>
          <a:bodyPr/>
          <a:lstStyle/>
          <a:p>
            <a:endParaRPr lang="en-US" dirty="0"/>
          </a:p>
        </p:txBody>
      </p:sp>
      <p:sp>
        <p:nvSpPr>
          <p:cNvPr id="12" name="TextBox 12"/>
          <p:cNvSpPr txBox="1"/>
          <p:nvPr/>
        </p:nvSpPr>
        <p:spPr>
          <a:xfrm>
            <a:off x="15376979" y="3257887"/>
            <a:ext cx="1072241" cy="2658263"/>
          </a:xfrm>
          <a:prstGeom prst="rect">
            <a:avLst/>
          </a:prstGeom>
        </p:spPr>
        <p:txBody>
          <a:bodyPr lIns="50800" tIns="50800" rIns="50800" bIns="50800" rtlCol="0" anchor="ctr"/>
          <a:lstStyle/>
          <a:p>
            <a:pPr algn="ctr">
              <a:lnSpc>
                <a:spcPts val="1785"/>
              </a:lnSpc>
            </a:pPr>
            <a:endParaRPr/>
          </a:p>
        </p:txBody>
      </p:sp>
      <p:sp>
        <p:nvSpPr>
          <p:cNvPr id="30" name="TextBox 29">
            <a:extLst>
              <a:ext uri="{FF2B5EF4-FFF2-40B4-BE49-F238E27FC236}">
                <a16:creationId xmlns:a16="http://schemas.microsoft.com/office/drawing/2014/main" id="{0672D823-24C9-98B8-212E-68C97FF1C54C}"/>
              </a:ext>
            </a:extLst>
          </p:cNvPr>
          <p:cNvSpPr txBox="1"/>
          <p:nvPr/>
        </p:nvSpPr>
        <p:spPr>
          <a:xfrm>
            <a:off x="1066799" y="647700"/>
            <a:ext cx="8313494" cy="769441"/>
          </a:xfrm>
          <a:prstGeom prst="rect">
            <a:avLst/>
          </a:prstGeom>
          <a:noFill/>
        </p:spPr>
        <p:txBody>
          <a:bodyPr wrap="none" rtlCol="0">
            <a:spAutoFit/>
          </a:bodyPr>
          <a:lstStyle/>
          <a:p>
            <a:pPr algn="l"/>
            <a:r>
              <a:rPr lang="en-US" sz="4400" b="1" spc="0" baseline="0" dirty="0">
                <a:ln/>
                <a:solidFill>
                  <a:schemeClr val="bg1"/>
                </a:solidFill>
                <a:latin typeface="Montserrat" panose="02000505000000020004" pitchFamily="2" charset="0"/>
                <a:ea typeface="Roboto"/>
                <a:cs typeface="Roboto"/>
                <a:sym typeface="Roboto"/>
                <a:rtl val="0"/>
              </a:rPr>
              <a:t>Swift Mart - Instant Delivery</a:t>
            </a:r>
          </a:p>
        </p:txBody>
      </p:sp>
      <p:pic>
        <p:nvPicPr>
          <p:cNvPr id="34" name="Picture 33">
            <a:extLst>
              <a:ext uri="{FF2B5EF4-FFF2-40B4-BE49-F238E27FC236}">
                <a16:creationId xmlns:a16="http://schemas.microsoft.com/office/drawing/2014/main" id="{E86883E9-70B7-C340-C722-7F9E707AC5EB}"/>
              </a:ext>
            </a:extLst>
          </p:cNvPr>
          <p:cNvPicPr>
            <a:picLocks noChangeAspect="1"/>
          </p:cNvPicPr>
          <p:nvPr/>
        </p:nvPicPr>
        <p:blipFill>
          <a:blip r:embed="rId2"/>
          <a:stretch>
            <a:fillRect/>
          </a:stretch>
        </p:blipFill>
        <p:spPr>
          <a:xfrm>
            <a:off x="16449220" y="371194"/>
            <a:ext cx="1370062" cy="1495651"/>
          </a:xfrm>
          <a:prstGeom prst="rect">
            <a:avLst/>
          </a:prstGeom>
        </p:spPr>
      </p:pic>
      <p:sp>
        <p:nvSpPr>
          <p:cNvPr id="38" name="TextBox 37">
            <a:extLst>
              <a:ext uri="{FF2B5EF4-FFF2-40B4-BE49-F238E27FC236}">
                <a16:creationId xmlns:a16="http://schemas.microsoft.com/office/drawing/2014/main" id="{0DA3720D-8EC3-D01C-316F-D375A6098333}"/>
              </a:ext>
            </a:extLst>
          </p:cNvPr>
          <p:cNvSpPr txBox="1"/>
          <p:nvPr/>
        </p:nvSpPr>
        <p:spPr>
          <a:xfrm>
            <a:off x="1066798" y="4715619"/>
            <a:ext cx="15382422" cy="4939814"/>
          </a:xfrm>
          <a:prstGeom prst="rect">
            <a:avLst/>
          </a:prstGeom>
          <a:noFill/>
        </p:spPr>
        <p:txBody>
          <a:bodyPr wrap="square">
            <a:spAutoFit/>
          </a:bodyPr>
          <a:lstStyle/>
          <a:p>
            <a:pPr rtl="0">
              <a:spcAft>
                <a:spcPts val="600"/>
              </a:spcAft>
              <a:buNone/>
            </a:pPr>
            <a:r>
              <a:rPr lang="en-US" sz="2800" b="1" i="0" strike="noStrike" dirty="0">
                <a:solidFill>
                  <a:srgbClr val="192501"/>
                </a:solidFill>
                <a:effectLst/>
                <a:latin typeface="Montserrat" panose="02000505000000020004" pitchFamily="2" charset="0"/>
              </a:rPr>
              <a:t>Key Facts:</a:t>
            </a:r>
            <a:endParaRPr lang="en-US" sz="2800" b="1" dirty="0">
              <a:solidFill>
                <a:srgbClr val="192501"/>
              </a:solidFill>
              <a:effectLst/>
              <a:latin typeface="Montserrat" panose="02000505000000020004" pitchFamily="2" charset="0"/>
            </a:endParaRPr>
          </a:p>
          <a:p>
            <a:pPr marL="342900" indent="-342900" rtl="0" fontAlgn="base">
              <a:spcBef>
                <a:spcPts val="2700"/>
              </a:spcBef>
              <a:buFont typeface="Arial" panose="020B0604020202020204" pitchFamily="34" charset="0"/>
              <a:buChar char="•"/>
            </a:pPr>
            <a:r>
              <a:rPr lang="en-US" sz="2200" i="0" u="none" strike="noStrike" dirty="0">
                <a:solidFill>
                  <a:srgbClr val="192501"/>
                </a:solidFill>
                <a:effectLst/>
                <a:latin typeface="Montserrat" panose="02000505000000020004" pitchFamily="2" charset="0"/>
              </a:rPr>
              <a:t>Target Users: Busy professionals and families who need items urgently.</a:t>
            </a:r>
          </a:p>
          <a:p>
            <a:pPr marL="342900" indent="-342900" rtl="0" fontAlgn="base">
              <a:buFont typeface="Arial" panose="020B0604020202020204" pitchFamily="34" charset="0"/>
              <a:buChar char="•"/>
            </a:pPr>
            <a:endParaRPr lang="en-US" sz="2200" i="0" u="none" strike="noStrike" dirty="0">
              <a:solidFill>
                <a:srgbClr val="192501"/>
              </a:solidFill>
              <a:effectLst/>
              <a:latin typeface="Montserrat" panose="02000505000000020004" pitchFamily="2" charset="0"/>
            </a:endParaRPr>
          </a:p>
          <a:p>
            <a:pPr marL="342900" indent="-342900" rtl="0" fontAlgn="base">
              <a:buFont typeface="Arial" panose="020B0604020202020204" pitchFamily="34" charset="0"/>
              <a:buChar char="•"/>
            </a:pPr>
            <a:r>
              <a:rPr lang="en-US" sz="2200" i="0" u="none" strike="noStrike" dirty="0">
                <a:solidFill>
                  <a:srgbClr val="192501"/>
                </a:solidFill>
                <a:effectLst/>
                <a:latin typeface="Montserrat" panose="02000505000000020004" pitchFamily="2" charset="0"/>
              </a:rPr>
              <a:t>Product: The selection is very limited compared to a supermarket. Customers are asking for more variety and healthier options.</a:t>
            </a:r>
          </a:p>
          <a:p>
            <a:pPr marL="342900" indent="-342900" rtl="0" fontAlgn="base">
              <a:buFont typeface="Arial" panose="020B0604020202020204" pitchFamily="34" charset="0"/>
              <a:buChar char="•"/>
            </a:pPr>
            <a:endParaRPr lang="en-US" sz="2200" i="0" u="none" strike="noStrike" dirty="0">
              <a:solidFill>
                <a:srgbClr val="192501"/>
              </a:solidFill>
              <a:effectLst/>
              <a:latin typeface="Montserrat" panose="02000505000000020004" pitchFamily="2" charset="0"/>
            </a:endParaRPr>
          </a:p>
          <a:p>
            <a:pPr marL="342900" indent="-342900" rtl="0" fontAlgn="base">
              <a:buFont typeface="Arial" panose="020B0604020202020204" pitchFamily="34" charset="0"/>
              <a:buChar char="•"/>
            </a:pPr>
            <a:r>
              <a:rPr lang="en-US" sz="2200" i="0" u="none" strike="noStrike" dirty="0">
                <a:solidFill>
                  <a:srgbClr val="192501"/>
                </a:solidFill>
                <a:effectLst/>
                <a:latin typeface="Montserrat" panose="02000505000000020004" pitchFamily="2" charset="0"/>
              </a:rPr>
              <a:t>Pricing: Items cost 10-15% more than local stores, and there's a delivery fee on small orders.</a:t>
            </a:r>
          </a:p>
          <a:p>
            <a:pPr marL="342900" indent="-342900" rtl="0" fontAlgn="base">
              <a:buFont typeface="Arial" panose="020B0604020202020204" pitchFamily="34" charset="0"/>
              <a:buChar char="•"/>
            </a:pPr>
            <a:endParaRPr lang="en-US" sz="2200" i="0" u="none" strike="noStrike" dirty="0">
              <a:solidFill>
                <a:srgbClr val="192501"/>
              </a:solidFill>
              <a:effectLst/>
              <a:latin typeface="Montserrat" panose="02000505000000020004" pitchFamily="2" charset="0"/>
            </a:endParaRPr>
          </a:p>
          <a:p>
            <a:pPr marL="342900" indent="-342900" rtl="0" fontAlgn="base">
              <a:spcAft>
                <a:spcPts val="2100"/>
              </a:spcAft>
              <a:buFont typeface="Arial" panose="020B0604020202020204" pitchFamily="34" charset="0"/>
              <a:buChar char="•"/>
            </a:pPr>
            <a:r>
              <a:rPr lang="en-US" sz="2200" i="0" u="none" strike="noStrike" dirty="0">
                <a:solidFill>
                  <a:srgbClr val="192501"/>
                </a:solidFill>
                <a:effectLst/>
                <a:latin typeface="Montserrat" panose="02000505000000020004" pitchFamily="2" charset="0"/>
              </a:rPr>
              <a:t>Convenience: The 20-minute delivery is a major plus, but the app sometimes cancels out-of-stock items automatically, and the service area is limited.</a:t>
            </a:r>
          </a:p>
          <a:p>
            <a:pPr marL="342900" indent="-342900">
              <a:buFont typeface="Arial" panose="020B0604020202020204" pitchFamily="34" charset="0"/>
              <a:buChar char="•"/>
            </a:pPr>
            <a:r>
              <a:rPr lang="en-US" sz="2200" i="0" u="none" strike="noStrike" dirty="0">
                <a:solidFill>
                  <a:srgbClr val="192501"/>
                </a:solidFill>
                <a:effectLst/>
                <a:latin typeface="Montserrat" panose="02000505000000020004" pitchFamily="2" charset="0"/>
              </a:rPr>
              <a:t>Marketing: Communication is one-way, consisting of aggressive online ads about speed and promotional push notifications. Customer service chat is slow, and questions on social media are ignored.</a:t>
            </a:r>
            <a:endParaRPr lang="en-US" sz="2200" dirty="0">
              <a:solidFill>
                <a:srgbClr val="192501"/>
              </a:solidFill>
              <a:latin typeface="Montserrat" panose="02000505000000020004" pitchFamily="2" charset="0"/>
            </a:endParaRPr>
          </a:p>
        </p:txBody>
      </p:sp>
      <p:sp>
        <p:nvSpPr>
          <p:cNvPr id="40" name="TextBox 39">
            <a:extLst>
              <a:ext uri="{FF2B5EF4-FFF2-40B4-BE49-F238E27FC236}">
                <a16:creationId xmlns:a16="http://schemas.microsoft.com/office/drawing/2014/main" id="{4C3CA42E-DFA8-F8A2-4594-672810C19ED8}"/>
              </a:ext>
            </a:extLst>
          </p:cNvPr>
          <p:cNvSpPr txBox="1"/>
          <p:nvPr/>
        </p:nvSpPr>
        <p:spPr>
          <a:xfrm>
            <a:off x="1066799" y="1720711"/>
            <a:ext cx="11983630" cy="2015936"/>
          </a:xfrm>
          <a:prstGeom prst="rect">
            <a:avLst/>
          </a:prstGeom>
          <a:noFill/>
        </p:spPr>
        <p:txBody>
          <a:bodyPr wrap="square">
            <a:spAutoFit/>
          </a:bodyPr>
          <a:lstStyle/>
          <a:p>
            <a:pPr rtl="0">
              <a:spcBef>
                <a:spcPts val="600"/>
              </a:spcBef>
              <a:buNone/>
            </a:pPr>
            <a:r>
              <a:rPr lang="en-US" sz="2400" b="0" i="0" u="none" strike="noStrike" dirty="0">
                <a:solidFill>
                  <a:schemeClr val="bg1"/>
                </a:solidFill>
                <a:effectLst/>
                <a:latin typeface="Montserrat" panose="02000505000000020004" pitchFamily="2" charset="0"/>
              </a:rPr>
              <a:t>The Company: "</a:t>
            </a:r>
            <a:r>
              <a:rPr lang="en-US" sz="2400" b="1" i="0" u="none" strike="noStrike" dirty="0">
                <a:solidFill>
                  <a:schemeClr val="bg1"/>
                </a:solidFill>
                <a:effectLst/>
                <a:latin typeface="Montserrat" panose="02000505000000020004" pitchFamily="2" charset="0"/>
              </a:rPr>
              <a:t>Swift Mart</a:t>
            </a:r>
            <a:r>
              <a:rPr lang="en-US" sz="2400" b="0" i="0" u="none" strike="noStrike" dirty="0">
                <a:solidFill>
                  <a:schemeClr val="bg1"/>
                </a:solidFill>
                <a:effectLst/>
                <a:latin typeface="Montserrat" panose="02000505000000020004" pitchFamily="2" charset="0"/>
              </a:rPr>
              <a:t>" is a mobile app offering 20-minute grocery delivery in residential areas of Ghaziabad, like Indirapuram and Vaishali.</a:t>
            </a:r>
          </a:p>
          <a:p>
            <a:pPr rtl="0">
              <a:spcBef>
                <a:spcPts val="600"/>
              </a:spcBef>
              <a:buNone/>
            </a:pPr>
            <a:endParaRPr lang="en-US" sz="2000" b="0" dirty="0">
              <a:solidFill>
                <a:schemeClr val="bg1"/>
              </a:solidFill>
              <a:effectLst/>
              <a:latin typeface="Montserrat" panose="02000505000000020004" pitchFamily="2" charset="0"/>
            </a:endParaRPr>
          </a:p>
          <a:p>
            <a:pPr rtl="0">
              <a:buNone/>
            </a:pPr>
            <a:r>
              <a:rPr lang="en-US" sz="2400" b="0" i="0" u="none" strike="noStrike" dirty="0">
                <a:solidFill>
                  <a:schemeClr val="bg1"/>
                </a:solidFill>
                <a:effectLst/>
                <a:latin typeface="Montserrat" panose="02000505000000020004" pitchFamily="2" charset="0"/>
              </a:rPr>
              <a:t>The Situation: After a strong start, user growth has stopped. The company needs to figure out why from a customer's point of view.</a:t>
            </a:r>
            <a:endParaRPr lang="en-US" sz="2400" b="0" dirty="0">
              <a:solidFill>
                <a:schemeClr val="bg1"/>
              </a:solidFill>
              <a:effectLst/>
              <a:latin typeface="Montserrat" panose="02000505000000020004" pitchFamily="2"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FDFDF"/>
        </a:solidFill>
        <a:effectLst/>
      </p:bgPr>
    </p:bg>
    <p:spTree>
      <p:nvGrpSpPr>
        <p:cNvPr id="1" name="">
          <a:extLst>
            <a:ext uri="{FF2B5EF4-FFF2-40B4-BE49-F238E27FC236}">
              <a16:creationId xmlns:a16="http://schemas.microsoft.com/office/drawing/2014/main" id="{467B12FE-8C8E-3433-944F-70C831ED709E}"/>
            </a:ext>
          </a:extLst>
        </p:cNvPr>
        <p:cNvGrpSpPr/>
        <p:nvPr/>
      </p:nvGrpSpPr>
      <p:grpSpPr>
        <a:xfrm>
          <a:off x="0" y="0"/>
          <a:ext cx="0" cy="0"/>
          <a:chOff x="0" y="0"/>
          <a:chExt cx="0" cy="0"/>
        </a:xfrm>
      </p:grpSpPr>
      <p:sp>
        <p:nvSpPr>
          <p:cNvPr id="6" name="Freeform 3">
            <a:extLst>
              <a:ext uri="{FF2B5EF4-FFF2-40B4-BE49-F238E27FC236}">
                <a16:creationId xmlns:a16="http://schemas.microsoft.com/office/drawing/2014/main" id="{2EC19834-B6E6-D14D-0E5A-D8DBAE31A843}"/>
              </a:ext>
            </a:extLst>
          </p:cNvPr>
          <p:cNvSpPr/>
          <p:nvPr/>
        </p:nvSpPr>
        <p:spPr>
          <a:xfrm>
            <a:off x="0" y="-9369"/>
            <a:ext cx="18288000" cy="4495865"/>
          </a:xfrm>
          <a:custGeom>
            <a:avLst/>
            <a:gdLst/>
            <a:ahLst/>
            <a:cxnLst/>
            <a:rect l="l" t="t" r="r" b="b"/>
            <a:pathLst>
              <a:path w="4988147" h="1184096">
                <a:moveTo>
                  <a:pt x="0" y="0"/>
                </a:moveTo>
                <a:lnTo>
                  <a:pt x="4988147" y="0"/>
                </a:lnTo>
                <a:lnTo>
                  <a:pt x="4988147" y="1184096"/>
                </a:lnTo>
                <a:lnTo>
                  <a:pt x="0" y="1184096"/>
                </a:lnTo>
                <a:close/>
              </a:path>
            </a:pathLst>
          </a:custGeom>
          <a:solidFill>
            <a:srgbClr val="86CF35"/>
          </a:solidFill>
        </p:spPr>
        <p:txBody>
          <a:bodyPr/>
          <a:lstStyle/>
          <a:p>
            <a:endParaRPr lang="en-US" dirty="0"/>
          </a:p>
        </p:txBody>
      </p:sp>
      <p:sp>
        <p:nvSpPr>
          <p:cNvPr id="7" name="Freeform 8">
            <a:extLst>
              <a:ext uri="{FF2B5EF4-FFF2-40B4-BE49-F238E27FC236}">
                <a16:creationId xmlns:a16="http://schemas.microsoft.com/office/drawing/2014/main" id="{7E943023-5E50-E43F-C2BB-F786C9C536E4}"/>
              </a:ext>
            </a:extLst>
          </p:cNvPr>
          <p:cNvSpPr/>
          <p:nvPr/>
        </p:nvSpPr>
        <p:spPr>
          <a:xfrm>
            <a:off x="13161734" y="3018230"/>
            <a:ext cx="2859308" cy="2859308"/>
          </a:xfrm>
          <a:custGeom>
            <a:avLst/>
            <a:gdLst/>
            <a:ahLst/>
            <a:cxnLst/>
            <a:rect l="l" t="t" r="r" b="b"/>
            <a:pathLst>
              <a:path w="406400" h="406400">
                <a:moveTo>
                  <a:pt x="0" y="0"/>
                </a:moveTo>
                <a:lnTo>
                  <a:pt x="203200" y="0"/>
                </a:lnTo>
                <a:lnTo>
                  <a:pt x="406400" y="203200"/>
                </a:lnTo>
                <a:lnTo>
                  <a:pt x="203200" y="406400"/>
                </a:lnTo>
                <a:lnTo>
                  <a:pt x="0" y="406400"/>
                </a:lnTo>
                <a:lnTo>
                  <a:pt x="203200" y="203200"/>
                </a:lnTo>
                <a:lnTo>
                  <a:pt x="0" y="0"/>
                </a:lnTo>
                <a:close/>
              </a:path>
            </a:pathLst>
          </a:custGeom>
          <a:solidFill>
            <a:srgbClr val="B1DC6E"/>
          </a:solidFill>
        </p:spPr>
      </p:sp>
      <p:sp>
        <p:nvSpPr>
          <p:cNvPr id="10" name="TextBox 9">
            <a:extLst>
              <a:ext uri="{FF2B5EF4-FFF2-40B4-BE49-F238E27FC236}">
                <a16:creationId xmlns:a16="http://schemas.microsoft.com/office/drawing/2014/main" id="{7DB0FEB6-22A6-4F30-A287-17414D7DF31F}"/>
              </a:ext>
            </a:extLst>
          </p:cNvPr>
          <p:cNvSpPr txBox="1"/>
          <p:nvPr/>
        </p:nvSpPr>
        <p:spPr>
          <a:xfrm>
            <a:off x="13519147" y="3257887"/>
            <a:ext cx="1072241" cy="2658263"/>
          </a:xfrm>
          <a:prstGeom prst="rect">
            <a:avLst/>
          </a:prstGeom>
        </p:spPr>
        <p:txBody>
          <a:bodyPr lIns="50800" tIns="50800" rIns="50800" bIns="50800" rtlCol="0" anchor="ctr"/>
          <a:lstStyle/>
          <a:p>
            <a:pPr algn="ctr">
              <a:lnSpc>
                <a:spcPts val="1785"/>
              </a:lnSpc>
            </a:pPr>
            <a:endParaRPr/>
          </a:p>
        </p:txBody>
      </p:sp>
      <p:sp>
        <p:nvSpPr>
          <p:cNvPr id="13" name="Freeform 11">
            <a:extLst>
              <a:ext uri="{FF2B5EF4-FFF2-40B4-BE49-F238E27FC236}">
                <a16:creationId xmlns:a16="http://schemas.microsoft.com/office/drawing/2014/main" id="{6A165E7E-B3E9-8005-79D4-82437903E64E}"/>
              </a:ext>
            </a:extLst>
          </p:cNvPr>
          <p:cNvSpPr/>
          <p:nvPr/>
        </p:nvSpPr>
        <p:spPr>
          <a:xfrm>
            <a:off x="15019566" y="3018230"/>
            <a:ext cx="2859308" cy="2859308"/>
          </a:xfrm>
          <a:custGeom>
            <a:avLst/>
            <a:gdLst/>
            <a:ahLst/>
            <a:cxnLst/>
            <a:rect l="l" t="t" r="r" b="b"/>
            <a:pathLst>
              <a:path w="406400" h="406400">
                <a:moveTo>
                  <a:pt x="0" y="0"/>
                </a:moveTo>
                <a:lnTo>
                  <a:pt x="203200" y="0"/>
                </a:lnTo>
                <a:lnTo>
                  <a:pt x="406400" y="203200"/>
                </a:lnTo>
                <a:lnTo>
                  <a:pt x="203200" y="406400"/>
                </a:lnTo>
                <a:lnTo>
                  <a:pt x="0" y="406400"/>
                </a:lnTo>
                <a:lnTo>
                  <a:pt x="203200" y="203200"/>
                </a:lnTo>
                <a:lnTo>
                  <a:pt x="0" y="0"/>
                </a:lnTo>
                <a:close/>
              </a:path>
            </a:pathLst>
          </a:custGeom>
          <a:solidFill>
            <a:srgbClr val="D0EF9C"/>
          </a:solidFill>
        </p:spPr>
        <p:txBody>
          <a:bodyPr/>
          <a:lstStyle/>
          <a:p>
            <a:endParaRPr lang="en-US" dirty="0"/>
          </a:p>
        </p:txBody>
      </p:sp>
      <p:sp>
        <p:nvSpPr>
          <p:cNvPr id="14" name="TextBox 12">
            <a:extLst>
              <a:ext uri="{FF2B5EF4-FFF2-40B4-BE49-F238E27FC236}">
                <a16:creationId xmlns:a16="http://schemas.microsoft.com/office/drawing/2014/main" id="{18B633CD-CAAF-23D4-2FA9-F09864A80581}"/>
              </a:ext>
            </a:extLst>
          </p:cNvPr>
          <p:cNvSpPr txBox="1"/>
          <p:nvPr/>
        </p:nvSpPr>
        <p:spPr>
          <a:xfrm>
            <a:off x="15376979" y="3257887"/>
            <a:ext cx="1072241" cy="2658263"/>
          </a:xfrm>
          <a:prstGeom prst="rect">
            <a:avLst/>
          </a:prstGeom>
        </p:spPr>
        <p:txBody>
          <a:bodyPr lIns="50800" tIns="50800" rIns="50800" bIns="50800" rtlCol="0" anchor="ctr"/>
          <a:lstStyle/>
          <a:p>
            <a:pPr algn="ctr">
              <a:lnSpc>
                <a:spcPts val="1785"/>
              </a:lnSpc>
            </a:pPr>
            <a:endParaRPr/>
          </a:p>
        </p:txBody>
      </p:sp>
      <p:sp>
        <p:nvSpPr>
          <p:cNvPr id="15" name="TextBox 14">
            <a:extLst>
              <a:ext uri="{FF2B5EF4-FFF2-40B4-BE49-F238E27FC236}">
                <a16:creationId xmlns:a16="http://schemas.microsoft.com/office/drawing/2014/main" id="{808E344C-27CE-F047-9A8A-FE4B5253990A}"/>
              </a:ext>
            </a:extLst>
          </p:cNvPr>
          <p:cNvSpPr txBox="1"/>
          <p:nvPr/>
        </p:nvSpPr>
        <p:spPr>
          <a:xfrm>
            <a:off x="1066799" y="647700"/>
            <a:ext cx="7417415" cy="769441"/>
          </a:xfrm>
          <a:prstGeom prst="rect">
            <a:avLst/>
          </a:prstGeom>
          <a:noFill/>
        </p:spPr>
        <p:txBody>
          <a:bodyPr wrap="none" rtlCol="0">
            <a:spAutoFit/>
          </a:bodyPr>
          <a:lstStyle/>
          <a:p>
            <a:pPr algn="l"/>
            <a:r>
              <a:rPr lang="en-US" sz="4400" b="1" spc="0" baseline="0" dirty="0">
                <a:ln/>
                <a:solidFill>
                  <a:schemeClr val="bg1"/>
                </a:solidFill>
                <a:latin typeface="Montserrat" panose="02000505000000020004" pitchFamily="2" charset="0"/>
                <a:ea typeface="Roboto"/>
                <a:cs typeface="Roboto"/>
                <a:sym typeface="Roboto"/>
                <a:rtl val="0"/>
              </a:rPr>
              <a:t>What is the 4Cs Analysis?</a:t>
            </a:r>
          </a:p>
        </p:txBody>
      </p:sp>
      <p:pic>
        <p:nvPicPr>
          <p:cNvPr id="16" name="Picture 15">
            <a:extLst>
              <a:ext uri="{FF2B5EF4-FFF2-40B4-BE49-F238E27FC236}">
                <a16:creationId xmlns:a16="http://schemas.microsoft.com/office/drawing/2014/main" id="{C7762AFA-25C5-9625-BC15-613285A798C9}"/>
              </a:ext>
            </a:extLst>
          </p:cNvPr>
          <p:cNvPicPr>
            <a:picLocks noChangeAspect="1"/>
          </p:cNvPicPr>
          <p:nvPr/>
        </p:nvPicPr>
        <p:blipFill>
          <a:blip r:embed="rId2"/>
          <a:stretch>
            <a:fillRect/>
          </a:stretch>
        </p:blipFill>
        <p:spPr>
          <a:xfrm>
            <a:off x="16449220" y="371194"/>
            <a:ext cx="1370062" cy="1495651"/>
          </a:xfrm>
          <a:prstGeom prst="rect">
            <a:avLst/>
          </a:prstGeom>
        </p:spPr>
      </p:pic>
      <p:sp>
        <p:nvSpPr>
          <p:cNvPr id="17" name="TextBox 16">
            <a:extLst>
              <a:ext uri="{FF2B5EF4-FFF2-40B4-BE49-F238E27FC236}">
                <a16:creationId xmlns:a16="http://schemas.microsoft.com/office/drawing/2014/main" id="{35CEC013-1B52-59C2-AFD7-228DF358B38F}"/>
              </a:ext>
            </a:extLst>
          </p:cNvPr>
          <p:cNvSpPr txBox="1"/>
          <p:nvPr/>
        </p:nvSpPr>
        <p:spPr>
          <a:xfrm>
            <a:off x="1066799" y="1720711"/>
            <a:ext cx="11983630" cy="2308324"/>
          </a:xfrm>
          <a:prstGeom prst="rect">
            <a:avLst/>
          </a:prstGeom>
          <a:noFill/>
        </p:spPr>
        <p:txBody>
          <a:bodyPr wrap="square">
            <a:spAutoFit/>
          </a:bodyPr>
          <a:lstStyle/>
          <a:p>
            <a:pPr rtl="0">
              <a:spcBef>
                <a:spcPts val="600"/>
              </a:spcBef>
              <a:buNone/>
            </a:pPr>
            <a:r>
              <a:rPr lang="en-US" sz="2400" b="0" i="0" u="none" strike="noStrike" dirty="0">
                <a:solidFill>
                  <a:schemeClr val="bg1"/>
                </a:solidFill>
                <a:effectLst/>
                <a:latin typeface="Montserrat" panose="02000505000000020004" pitchFamily="2" charset="0"/>
              </a:rPr>
              <a:t>The 4Cs Analysis is a marketing and business strategy framework that prioritizes the Customer by focusing on their Wants and Needs, the Cost to Satisfy them, the Convenience to Buy, and Communication with them. This customer-centric approach aims to build stronger customer relationships and drive business success by ensuring products and services are tailored to meet customer demands, rather than simply pushing products. </a:t>
            </a:r>
            <a:endParaRPr lang="en-US" sz="2400" b="0" dirty="0">
              <a:solidFill>
                <a:schemeClr val="bg1"/>
              </a:solidFill>
              <a:effectLst/>
              <a:latin typeface="Montserrat" panose="02000505000000020004" pitchFamily="2" charset="0"/>
            </a:endParaRPr>
          </a:p>
        </p:txBody>
      </p:sp>
      <p:sp>
        <p:nvSpPr>
          <p:cNvPr id="19" name="TextBox 18">
            <a:extLst>
              <a:ext uri="{FF2B5EF4-FFF2-40B4-BE49-F238E27FC236}">
                <a16:creationId xmlns:a16="http://schemas.microsoft.com/office/drawing/2014/main" id="{CAB801F6-AA83-1359-B113-C2C3738296EF}"/>
              </a:ext>
            </a:extLst>
          </p:cNvPr>
          <p:cNvSpPr txBox="1"/>
          <p:nvPr/>
        </p:nvSpPr>
        <p:spPr>
          <a:xfrm>
            <a:off x="1219200" y="5916150"/>
            <a:ext cx="13057417" cy="2246769"/>
          </a:xfrm>
          <a:prstGeom prst="rect">
            <a:avLst/>
          </a:prstGeom>
          <a:noFill/>
        </p:spPr>
        <p:txBody>
          <a:bodyPr wrap="square">
            <a:spAutoFit/>
          </a:bodyPr>
          <a:lstStyle/>
          <a:p>
            <a:r>
              <a:rPr lang="en-US" sz="2800" dirty="0">
                <a:solidFill>
                  <a:srgbClr val="192501"/>
                </a:solidFill>
                <a:latin typeface="Montserrat" panose="02000505000000020004" pitchFamily="2" charset="0"/>
              </a:rPr>
              <a:t>As a Data Analyst, I need to analyze Swift Mart using the 4Cs framework. For each C—Consumer, Cost, Convenience, and Communication</a:t>
            </a:r>
          </a:p>
          <a:p>
            <a:endParaRPr lang="en-US" sz="2800" dirty="0">
              <a:solidFill>
                <a:srgbClr val="192501"/>
              </a:solidFill>
              <a:latin typeface="Montserrat" panose="02000505000000020004" pitchFamily="2" charset="0"/>
            </a:endParaRPr>
          </a:p>
          <a:p>
            <a:r>
              <a:rPr lang="en-US" sz="2800" dirty="0">
                <a:solidFill>
                  <a:srgbClr val="192501"/>
                </a:solidFill>
                <a:latin typeface="Montserrat" panose="02000505000000020004" pitchFamily="2" charset="0"/>
              </a:rPr>
              <a:t>I will identify key problem the company is currently facing</a:t>
            </a:r>
            <a:r>
              <a:rPr lang="en-US" sz="2400" b="0" i="0" u="none" strike="noStrike" dirty="0">
                <a:solidFill>
                  <a:srgbClr val="374151"/>
                </a:solidFill>
                <a:effectLst/>
                <a:latin typeface="Montserrat" panose="02000505000000020004" pitchFamily="2" charset="0"/>
              </a:rPr>
              <a:t>.</a:t>
            </a:r>
          </a:p>
        </p:txBody>
      </p:sp>
    </p:spTree>
    <p:extLst>
      <p:ext uri="{BB962C8B-B14F-4D97-AF65-F5344CB8AC3E}">
        <p14:creationId xmlns:p14="http://schemas.microsoft.com/office/powerpoint/2010/main" val="16472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05862E4E-18DC-2117-3A02-C3793F5945A3}"/>
              </a:ext>
            </a:extLst>
          </p:cNvPr>
          <p:cNvGrpSpPr/>
          <p:nvPr/>
        </p:nvGrpSpPr>
        <p:grpSpPr>
          <a:xfrm>
            <a:off x="-228600" y="-9369"/>
            <a:ext cx="6827520" cy="10296369"/>
            <a:chOff x="0" y="-9369"/>
            <a:chExt cx="6827520" cy="10296369"/>
          </a:xfrm>
        </p:grpSpPr>
        <p:sp>
          <p:nvSpPr>
            <p:cNvPr id="4" name="Freeform 3">
              <a:extLst>
                <a:ext uri="{FF2B5EF4-FFF2-40B4-BE49-F238E27FC236}">
                  <a16:creationId xmlns:a16="http://schemas.microsoft.com/office/drawing/2014/main" id="{EA813411-02F4-B47A-1992-A50A1B272517}"/>
                </a:ext>
              </a:extLst>
            </p:cNvPr>
            <p:cNvSpPr/>
            <p:nvPr/>
          </p:nvSpPr>
          <p:spPr>
            <a:xfrm>
              <a:off x="0" y="-9369"/>
              <a:ext cx="1219200" cy="10287000"/>
            </a:xfrm>
            <a:custGeom>
              <a:avLst/>
              <a:gdLst/>
              <a:ahLst/>
              <a:cxnLst/>
              <a:rect l="l" t="t" r="r" b="b"/>
              <a:pathLst>
                <a:path w="4988147" h="1184096">
                  <a:moveTo>
                    <a:pt x="0" y="0"/>
                  </a:moveTo>
                  <a:lnTo>
                    <a:pt x="4988147" y="0"/>
                  </a:lnTo>
                  <a:lnTo>
                    <a:pt x="4988147" y="1184096"/>
                  </a:lnTo>
                  <a:lnTo>
                    <a:pt x="0" y="1184096"/>
                  </a:lnTo>
                  <a:close/>
                </a:path>
              </a:pathLst>
            </a:custGeom>
            <a:solidFill>
              <a:srgbClr val="80D137"/>
            </a:solidFill>
          </p:spPr>
          <p:txBody>
            <a:bodyPr/>
            <a:lstStyle/>
            <a:p>
              <a:endParaRPr lang="en-US" dirty="0"/>
            </a:p>
          </p:txBody>
        </p:sp>
        <p:pic>
          <p:nvPicPr>
            <p:cNvPr id="5" name="Picture 4">
              <a:extLst>
                <a:ext uri="{FF2B5EF4-FFF2-40B4-BE49-F238E27FC236}">
                  <a16:creationId xmlns:a16="http://schemas.microsoft.com/office/drawing/2014/main" id="{3AA75CE5-39C7-64AE-D1D1-00967EAA94BB}"/>
                </a:ext>
              </a:extLst>
            </p:cNvPr>
            <p:cNvPicPr>
              <a:picLocks noChangeAspect="1"/>
            </p:cNvPicPr>
            <p:nvPr/>
          </p:nvPicPr>
          <p:blipFill>
            <a:blip r:embed="rId2"/>
            <a:stretch>
              <a:fillRect/>
            </a:stretch>
          </p:blipFill>
          <p:spPr>
            <a:xfrm>
              <a:off x="0" y="0"/>
              <a:ext cx="6827520" cy="10287000"/>
            </a:xfrm>
            <a:prstGeom prst="parallelogram">
              <a:avLst>
                <a:gd name="adj" fmla="val 16964"/>
              </a:avLst>
            </a:prstGeom>
          </p:spPr>
        </p:pic>
        <p:sp>
          <p:nvSpPr>
            <p:cNvPr id="6" name="Rectangle 5">
              <a:extLst>
                <a:ext uri="{FF2B5EF4-FFF2-40B4-BE49-F238E27FC236}">
                  <a16:creationId xmlns:a16="http://schemas.microsoft.com/office/drawing/2014/main" id="{51F86644-1DAB-761D-8883-F7B6982CBC28}"/>
                </a:ext>
              </a:extLst>
            </p:cNvPr>
            <p:cNvSpPr/>
            <p:nvPr/>
          </p:nvSpPr>
          <p:spPr>
            <a:xfrm>
              <a:off x="1676400" y="2019300"/>
              <a:ext cx="1143000" cy="1524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Single Corner Rounded 10">
            <a:extLst>
              <a:ext uri="{FF2B5EF4-FFF2-40B4-BE49-F238E27FC236}">
                <a16:creationId xmlns:a16="http://schemas.microsoft.com/office/drawing/2014/main" id="{2158BC04-52E1-15F5-00B5-C83B60F001DE}"/>
              </a:ext>
            </a:extLst>
          </p:cNvPr>
          <p:cNvSpPr/>
          <p:nvPr/>
        </p:nvSpPr>
        <p:spPr>
          <a:xfrm>
            <a:off x="7038109" y="1733550"/>
            <a:ext cx="2374893" cy="2244436"/>
          </a:xfrm>
          <a:prstGeom prst="round1Rect">
            <a:avLst>
              <a:gd name="adj" fmla="val 50000"/>
            </a:avLst>
          </a:prstGeom>
          <a:solidFill>
            <a:srgbClr val="70AC2E"/>
          </a:solidFill>
          <a:ln w="11686" cap="rnd">
            <a:noFill/>
            <a:prstDash val="solid"/>
            <a:round/>
          </a:ln>
        </p:spPr>
        <p:txBody>
          <a:bodyPr rtlCol="0" anchor="ctr"/>
          <a:lstStyle/>
          <a:p>
            <a:endParaRPr lang="en-US"/>
          </a:p>
        </p:txBody>
      </p:sp>
      <p:sp>
        <p:nvSpPr>
          <p:cNvPr id="12" name="Rectangle: Single Corner Rounded 11">
            <a:extLst>
              <a:ext uri="{FF2B5EF4-FFF2-40B4-BE49-F238E27FC236}">
                <a16:creationId xmlns:a16="http://schemas.microsoft.com/office/drawing/2014/main" id="{FB773B85-BA78-D9F2-B71E-16FB2F2676F8}"/>
              </a:ext>
            </a:extLst>
          </p:cNvPr>
          <p:cNvSpPr/>
          <p:nvPr/>
        </p:nvSpPr>
        <p:spPr>
          <a:xfrm>
            <a:off x="9705785" y="1737891"/>
            <a:ext cx="2377440" cy="2244436"/>
          </a:xfrm>
          <a:prstGeom prst="round1Rect">
            <a:avLst>
              <a:gd name="adj" fmla="val 50000"/>
            </a:avLst>
          </a:prstGeom>
          <a:solidFill>
            <a:srgbClr val="86CF35"/>
          </a:solidFill>
          <a:ln w="11686" cap="rnd">
            <a:noFill/>
            <a:prstDash val="solid"/>
            <a:round/>
          </a:ln>
        </p:spPr>
        <p:txBody>
          <a:bodyPr rtlCol="0" anchor="ctr"/>
          <a:lstStyle/>
          <a:p>
            <a:r>
              <a:rPr lang="en-US" dirty="0"/>
              <a:t> </a:t>
            </a:r>
          </a:p>
        </p:txBody>
      </p:sp>
      <p:sp>
        <p:nvSpPr>
          <p:cNvPr id="13" name="Rectangle: Single Corner Rounded 12">
            <a:extLst>
              <a:ext uri="{FF2B5EF4-FFF2-40B4-BE49-F238E27FC236}">
                <a16:creationId xmlns:a16="http://schemas.microsoft.com/office/drawing/2014/main" id="{44113B3A-B2D0-1E89-4F12-827129EFF888}"/>
              </a:ext>
            </a:extLst>
          </p:cNvPr>
          <p:cNvSpPr/>
          <p:nvPr/>
        </p:nvSpPr>
        <p:spPr>
          <a:xfrm>
            <a:off x="12370504" y="1733550"/>
            <a:ext cx="2379803" cy="2244436"/>
          </a:xfrm>
          <a:prstGeom prst="round1Rect">
            <a:avLst>
              <a:gd name="adj" fmla="val 50000"/>
            </a:avLst>
          </a:prstGeom>
          <a:solidFill>
            <a:srgbClr val="70AC2E"/>
          </a:solidFill>
          <a:ln w="11686"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Rectangle: Single Corner Rounded 13">
            <a:extLst>
              <a:ext uri="{FF2B5EF4-FFF2-40B4-BE49-F238E27FC236}">
                <a16:creationId xmlns:a16="http://schemas.microsoft.com/office/drawing/2014/main" id="{76D4D00D-2133-F61B-5CE6-9B7D329D9643}"/>
              </a:ext>
            </a:extLst>
          </p:cNvPr>
          <p:cNvSpPr/>
          <p:nvPr/>
        </p:nvSpPr>
        <p:spPr>
          <a:xfrm>
            <a:off x="15058526" y="1733550"/>
            <a:ext cx="2379803" cy="2244436"/>
          </a:xfrm>
          <a:prstGeom prst="round1Rect">
            <a:avLst>
              <a:gd name="adj" fmla="val 50000"/>
            </a:avLst>
          </a:prstGeom>
          <a:solidFill>
            <a:srgbClr val="86CF35"/>
          </a:solidFill>
          <a:ln w="11686"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5" name="Freeform: Shape 14">
            <a:extLst>
              <a:ext uri="{FF2B5EF4-FFF2-40B4-BE49-F238E27FC236}">
                <a16:creationId xmlns:a16="http://schemas.microsoft.com/office/drawing/2014/main" id="{17189A47-116B-F930-2757-4EBE891811BB}"/>
              </a:ext>
            </a:extLst>
          </p:cNvPr>
          <p:cNvSpPr/>
          <p:nvPr/>
        </p:nvSpPr>
        <p:spPr>
          <a:xfrm>
            <a:off x="7038109" y="3977986"/>
            <a:ext cx="2372347" cy="5701863"/>
          </a:xfrm>
          <a:custGeom>
            <a:avLst/>
            <a:gdLst>
              <a:gd name="connsiteX0" fmla="*/ 38 w 2384713"/>
              <a:gd name="connsiteY0" fmla="*/ 314 h 1963881"/>
              <a:gd name="connsiteX1" fmla="*/ 2384752 w 2384713"/>
              <a:gd name="connsiteY1" fmla="*/ 314 h 1963881"/>
              <a:gd name="connsiteX2" fmla="*/ 2384752 w 2384713"/>
              <a:gd name="connsiteY2" fmla="*/ 280869 h 1963881"/>
              <a:gd name="connsiteX3" fmla="*/ 38 w 2384713"/>
              <a:gd name="connsiteY3" fmla="*/ 280869 h 1963881"/>
              <a:gd name="connsiteX4" fmla="*/ 38 w 2384713"/>
              <a:gd name="connsiteY4" fmla="*/ 280869 h 1963881"/>
              <a:gd name="connsiteX5" fmla="*/ 2384752 w 2384713"/>
              <a:gd name="connsiteY5" fmla="*/ 280869 h 1963881"/>
              <a:gd name="connsiteX6" fmla="*/ 2384752 w 2384713"/>
              <a:gd name="connsiteY6" fmla="*/ 1683641 h 1963881"/>
              <a:gd name="connsiteX7" fmla="*/ 38 w 2384713"/>
              <a:gd name="connsiteY7" fmla="*/ 1683641 h 1963881"/>
              <a:gd name="connsiteX8" fmla="*/ 38 w 2384713"/>
              <a:gd name="connsiteY8" fmla="*/ 1683641 h 1963881"/>
              <a:gd name="connsiteX9" fmla="*/ 2384752 w 2384713"/>
              <a:gd name="connsiteY9" fmla="*/ 1683641 h 1963881"/>
              <a:gd name="connsiteX10" fmla="*/ 2384752 w 2384713"/>
              <a:gd name="connsiteY10" fmla="*/ 1964196 h 1963881"/>
              <a:gd name="connsiteX11" fmla="*/ 38 w 2384713"/>
              <a:gd name="connsiteY11" fmla="*/ 1964196 h 1963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4713" h="1963881">
                <a:moveTo>
                  <a:pt x="38" y="314"/>
                </a:moveTo>
                <a:lnTo>
                  <a:pt x="2384752" y="314"/>
                </a:lnTo>
                <a:lnTo>
                  <a:pt x="2384752" y="280869"/>
                </a:lnTo>
                <a:lnTo>
                  <a:pt x="38" y="280869"/>
                </a:lnTo>
                <a:close/>
                <a:moveTo>
                  <a:pt x="38" y="280869"/>
                </a:moveTo>
                <a:lnTo>
                  <a:pt x="2384752" y="280869"/>
                </a:lnTo>
                <a:lnTo>
                  <a:pt x="2384752" y="1683641"/>
                </a:lnTo>
                <a:lnTo>
                  <a:pt x="38" y="1683641"/>
                </a:lnTo>
                <a:close/>
                <a:moveTo>
                  <a:pt x="38" y="1683641"/>
                </a:moveTo>
                <a:lnTo>
                  <a:pt x="2384752" y="1683641"/>
                </a:lnTo>
                <a:lnTo>
                  <a:pt x="2384752" y="1964196"/>
                </a:lnTo>
                <a:lnTo>
                  <a:pt x="38" y="1964196"/>
                </a:lnTo>
                <a:close/>
              </a:path>
            </a:pathLst>
          </a:custGeom>
          <a:solidFill>
            <a:srgbClr val="70AC2E"/>
          </a:solidFill>
          <a:ln w="11686" cap="rnd">
            <a:noFill/>
            <a:prstDash val="solid"/>
            <a:round/>
          </a:ln>
        </p:spPr>
        <p:txBody>
          <a:bodyPr rtlCol="0" anchor="ctr"/>
          <a:lstStyle/>
          <a:p>
            <a:pPr fontAlgn="base"/>
            <a:endParaRPr lang="en-US" dirty="0">
              <a:solidFill>
                <a:schemeClr val="bg1"/>
              </a:solidFill>
            </a:endParaRPr>
          </a:p>
        </p:txBody>
      </p:sp>
      <p:sp>
        <p:nvSpPr>
          <p:cNvPr id="16" name="Freeform: Shape 15">
            <a:extLst>
              <a:ext uri="{FF2B5EF4-FFF2-40B4-BE49-F238E27FC236}">
                <a16:creationId xmlns:a16="http://schemas.microsoft.com/office/drawing/2014/main" id="{B48FCA15-9F42-30ED-18D3-CE4474223D13}"/>
              </a:ext>
            </a:extLst>
          </p:cNvPr>
          <p:cNvSpPr/>
          <p:nvPr/>
        </p:nvSpPr>
        <p:spPr>
          <a:xfrm>
            <a:off x="9705785" y="3977986"/>
            <a:ext cx="2377440" cy="5701863"/>
          </a:xfrm>
          <a:custGeom>
            <a:avLst/>
            <a:gdLst>
              <a:gd name="connsiteX0" fmla="*/ 266 w 2384713"/>
              <a:gd name="connsiteY0" fmla="*/ 314 h 1963881"/>
              <a:gd name="connsiteX1" fmla="*/ 2384980 w 2384713"/>
              <a:gd name="connsiteY1" fmla="*/ 314 h 1963881"/>
              <a:gd name="connsiteX2" fmla="*/ 2384980 w 2384713"/>
              <a:gd name="connsiteY2" fmla="*/ 280869 h 1963881"/>
              <a:gd name="connsiteX3" fmla="*/ 266 w 2384713"/>
              <a:gd name="connsiteY3" fmla="*/ 280869 h 1963881"/>
              <a:gd name="connsiteX4" fmla="*/ 266 w 2384713"/>
              <a:gd name="connsiteY4" fmla="*/ 280869 h 1963881"/>
              <a:gd name="connsiteX5" fmla="*/ 2384980 w 2384713"/>
              <a:gd name="connsiteY5" fmla="*/ 280869 h 1963881"/>
              <a:gd name="connsiteX6" fmla="*/ 2384980 w 2384713"/>
              <a:gd name="connsiteY6" fmla="*/ 1683641 h 1963881"/>
              <a:gd name="connsiteX7" fmla="*/ 266 w 2384713"/>
              <a:gd name="connsiteY7" fmla="*/ 1683641 h 1963881"/>
              <a:gd name="connsiteX8" fmla="*/ 266 w 2384713"/>
              <a:gd name="connsiteY8" fmla="*/ 1683641 h 1963881"/>
              <a:gd name="connsiteX9" fmla="*/ 2384980 w 2384713"/>
              <a:gd name="connsiteY9" fmla="*/ 1683641 h 1963881"/>
              <a:gd name="connsiteX10" fmla="*/ 2384980 w 2384713"/>
              <a:gd name="connsiteY10" fmla="*/ 1964196 h 1963881"/>
              <a:gd name="connsiteX11" fmla="*/ 266 w 2384713"/>
              <a:gd name="connsiteY11" fmla="*/ 1964196 h 1963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4713" h="1963881">
                <a:moveTo>
                  <a:pt x="266" y="314"/>
                </a:moveTo>
                <a:lnTo>
                  <a:pt x="2384980" y="314"/>
                </a:lnTo>
                <a:lnTo>
                  <a:pt x="2384980" y="280869"/>
                </a:lnTo>
                <a:lnTo>
                  <a:pt x="266" y="280869"/>
                </a:lnTo>
                <a:close/>
                <a:moveTo>
                  <a:pt x="266" y="280869"/>
                </a:moveTo>
                <a:lnTo>
                  <a:pt x="2384980" y="280869"/>
                </a:lnTo>
                <a:lnTo>
                  <a:pt x="2384980" y="1683641"/>
                </a:lnTo>
                <a:lnTo>
                  <a:pt x="266" y="1683641"/>
                </a:lnTo>
                <a:close/>
                <a:moveTo>
                  <a:pt x="266" y="1683641"/>
                </a:moveTo>
                <a:lnTo>
                  <a:pt x="2384980" y="1683641"/>
                </a:lnTo>
                <a:lnTo>
                  <a:pt x="2384980" y="1964196"/>
                </a:lnTo>
                <a:lnTo>
                  <a:pt x="266" y="1964196"/>
                </a:lnTo>
                <a:close/>
              </a:path>
            </a:pathLst>
          </a:custGeom>
          <a:solidFill>
            <a:srgbClr val="86CF35"/>
          </a:solidFill>
          <a:ln w="11686" cap="rnd">
            <a:noFill/>
            <a:prstDash val="solid"/>
            <a:round/>
          </a:ln>
        </p:spPr>
        <p:txBody>
          <a:bodyPr rtlCol="0" anchor="ctr"/>
          <a:lstStyle/>
          <a:p>
            <a:endParaRPr lang="en-US"/>
          </a:p>
        </p:txBody>
      </p:sp>
      <p:sp>
        <p:nvSpPr>
          <p:cNvPr id="17" name="Freeform: Shape 16">
            <a:extLst>
              <a:ext uri="{FF2B5EF4-FFF2-40B4-BE49-F238E27FC236}">
                <a16:creationId xmlns:a16="http://schemas.microsoft.com/office/drawing/2014/main" id="{BB290294-DFE1-325A-B2E4-178DB88DA35A}"/>
              </a:ext>
            </a:extLst>
          </p:cNvPr>
          <p:cNvSpPr/>
          <p:nvPr/>
        </p:nvSpPr>
        <p:spPr>
          <a:xfrm>
            <a:off x="12371686" y="3977986"/>
            <a:ext cx="2377439" cy="5701863"/>
          </a:xfrm>
          <a:custGeom>
            <a:avLst/>
            <a:gdLst>
              <a:gd name="connsiteX0" fmla="*/ 494 w 2384713"/>
              <a:gd name="connsiteY0" fmla="*/ 314 h 1963881"/>
              <a:gd name="connsiteX1" fmla="*/ 2385208 w 2384713"/>
              <a:gd name="connsiteY1" fmla="*/ 314 h 1963881"/>
              <a:gd name="connsiteX2" fmla="*/ 2385208 w 2384713"/>
              <a:gd name="connsiteY2" fmla="*/ 280869 h 1963881"/>
              <a:gd name="connsiteX3" fmla="*/ 494 w 2384713"/>
              <a:gd name="connsiteY3" fmla="*/ 280869 h 1963881"/>
              <a:gd name="connsiteX4" fmla="*/ 494 w 2384713"/>
              <a:gd name="connsiteY4" fmla="*/ 280869 h 1963881"/>
              <a:gd name="connsiteX5" fmla="*/ 2385208 w 2384713"/>
              <a:gd name="connsiteY5" fmla="*/ 280869 h 1963881"/>
              <a:gd name="connsiteX6" fmla="*/ 2385208 w 2384713"/>
              <a:gd name="connsiteY6" fmla="*/ 1683641 h 1963881"/>
              <a:gd name="connsiteX7" fmla="*/ 494 w 2384713"/>
              <a:gd name="connsiteY7" fmla="*/ 1683641 h 1963881"/>
              <a:gd name="connsiteX8" fmla="*/ 494 w 2384713"/>
              <a:gd name="connsiteY8" fmla="*/ 1683641 h 1963881"/>
              <a:gd name="connsiteX9" fmla="*/ 2385208 w 2384713"/>
              <a:gd name="connsiteY9" fmla="*/ 1683641 h 1963881"/>
              <a:gd name="connsiteX10" fmla="*/ 2385208 w 2384713"/>
              <a:gd name="connsiteY10" fmla="*/ 1964196 h 1963881"/>
              <a:gd name="connsiteX11" fmla="*/ 494 w 2384713"/>
              <a:gd name="connsiteY11" fmla="*/ 1964196 h 1963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4713" h="1963881">
                <a:moveTo>
                  <a:pt x="494" y="314"/>
                </a:moveTo>
                <a:lnTo>
                  <a:pt x="2385208" y="314"/>
                </a:lnTo>
                <a:lnTo>
                  <a:pt x="2385208" y="280869"/>
                </a:lnTo>
                <a:lnTo>
                  <a:pt x="494" y="280869"/>
                </a:lnTo>
                <a:close/>
                <a:moveTo>
                  <a:pt x="494" y="280869"/>
                </a:moveTo>
                <a:lnTo>
                  <a:pt x="2385208" y="280869"/>
                </a:lnTo>
                <a:lnTo>
                  <a:pt x="2385208" y="1683641"/>
                </a:lnTo>
                <a:lnTo>
                  <a:pt x="494" y="1683641"/>
                </a:lnTo>
                <a:close/>
                <a:moveTo>
                  <a:pt x="494" y="1683641"/>
                </a:moveTo>
                <a:lnTo>
                  <a:pt x="2385208" y="1683641"/>
                </a:lnTo>
                <a:lnTo>
                  <a:pt x="2385208" y="1964196"/>
                </a:lnTo>
                <a:lnTo>
                  <a:pt x="494" y="1964196"/>
                </a:lnTo>
                <a:close/>
              </a:path>
            </a:pathLst>
          </a:custGeom>
          <a:solidFill>
            <a:srgbClr val="70AC2E"/>
          </a:solidFill>
          <a:ln w="11686"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8" name="Freeform: Shape 17">
            <a:extLst>
              <a:ext uri="{FF2B5EF4-FFF2-40B4-BE49-F238E27FC236}">
                <a16:creationId xmlns:a16="http://schemas.microsoft.com/office/drawing/2014/main" id="{283AC85E-559A-D231-C4E5-D66FC9DC4441}"/>
              </a:ext>
            </a:extLst>
          </p:cNvPr>
          <p:cNvSpPr/>
          <p:nvPr/>
        </p:nvSpPr>
        <p:spPr>
          <a:xfrm>
            <a:off x="15059708" y="3977986"/>
            <a:ext cx="2377439" cy="5701863"/>
          </a:xfrm>
          <a:custGeom>
            <a:avLst/>
            <a:gdLst>
              <a:gd name="connsiteX0" fmla="*/ 722 w 2384713"/>
              <a:gd name="connsiteY0" fmla="*/ 314 h 1963881"/>
              <a:gd name="connsiteX1" fmla="*/ 2385436 w 2384713"/>
              <a:gd name="connsiteY1" fmla="*/ 314 h 1963881"/>
              <a:gd name="connsiteX2" fmla="*/ 2385436 w 2384713"/>
              <a:gd name="connsiteY2" fmla="*/ 280869 h 1963881"/>
              <a:gd name="connsiteX3" fmla="*/ 722 w 2384713"/>
              <a:gd name="connsiteY3" fmla="*/ 280869 h 1963881"/>
              <a:gd name="connsiteX4" fmla="*/ 722 w 2384713"/>
              <a:gd name="connsiteY4" fmla="*/ 280869 h 1963881"/>
              <a:gd name="connsiteX5" fmla="*/ 2385436 w 2384713"/>
              <a:gd name="connsiteY5" fmla="*/ 280869 h 1963881"/>
              <a:gd name="connsiteX6" fmla="*/ 2385436 w 2384713"/>
              <a:gd name="connsiteY6" fmla="*/ 1683641 h 1963881"/>
              <a:gd name="connsiteX7" fmla="*/ 722 w 2384713"/>
              <a:gd name="connsiteY7" fmla="*/ 1683641 h 1963881"/>
              <a:gd name="connsiteX8" fmla="*/ 722 w 2384713"/>
              <a:gd name="connsiteY8" fmla="*/ 1683641 h 1963881"/>
              <a:gd name="connsiteX9" fmla="*/ 2385436 w 2384713"/>
              <a:gd name="connsiteY9" fmla="*/ 1683641 h 1963881"/>
              <a:gd name="connsiteX10" fmla="*/ 2385436 w 2384713"/>
              <a:gd name="connsiteY10" fmla="*/ 1964196 h 1963881"/>
              <a:gd name="connsiteX11" fmla="*/ 722 w 2384713"/>
              <a:gd name="connsiteY11" fmla="*/ 1964196 h 1963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4713" h="1963881">
                <a:moveTo>
                  <a:pt x="722" y="314"/>
                </a:moveTo>
                <a:lnTo>
                  <a:pt x="2385436" y="314"/>
                </a:lnTo>
                <a:lnTo>
                  <a:pt x="2385436" y="280869"/>
                </a:lnTo>
                <a:lnTo>
                  <a:pt x="722" y="280869"/>
                </a:lnTo>
                <a:close/>
                <a:moveTo>
                  <a:pt x="722" y="280869"/>
                </a:moveTo>
                <a:lnTo>
                  <a:pt x="2385436" y="280869"/>
                </a:lnTo>
                <a:lnTo>
                  <a:pt x="2385436" y="1683641"/>
                </a:lnTo>
                <a:lnTo>
                  <a:pt x="722" y="1683641"/>
                </a:lnTo>
                <a:close/>
                <a:moveTo>
                  <a:pt x="722" y="1683641"/>
                </a:moveTo>
                <a:lnTo>
                  <a:pt x="2385436" y="1683641"/>
                </a:lnTo>
                <a:lnTo>
                  <a:pt x="2385436" y="1964196"/>
                </a:lnTo>
                <a:lnTo>
                  <a:pt x="722" y="1964196"/>
                </a:lnTo>
                <a:close/>
              </a:path>
            </a:pathLst>
          </a:custGeom>
          <a:solidFill>
            <a:srgbClr val="86CF35"/>
          </a:solidFill>
          <a:ln w="11686"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p>
        </p:txBody>
      </p:sp>
      <p:sp>
        <p:nvSpPr>
          <p:cNvPr id="19" name="TextBox 18">
            <a:extLst>
              <a:ext uri="{FF2B5EF4-FFF2-40B4-BE49-F238E27FC236}">
                <a16:creationId xmlns:a16="http://schemas.microsoft.com/office/drawing/2014/main" id="{E66C238F-19A7-D9DC-F843-BBD4AB2A94A6}"/>
              </a:ext>
            </a:extLst>
          </p:cNvPr>
          <p:cNvSpPr txBox="1"/>
          <p:nvPr/>
        </p:nvSpPr>
        <p:spPr>
          <a:xfrm>
            <a:off x="8291161" y="375265"/>
            <a:ext cx="7877478" cy="769441"/>
          </a:xfrm>
          <a:prstGeom prst="rect">
            <a:avLst/>
          </a:prstGeom>
          <a:noFill/>
        </p:spPr>
        <p:txBody>
          <a:bodyPr wrap="none" rtlCol="0">
            <a:spAutoFit/>
          </a:bodyPr>
          <a:lstStyle/>
          <a:p>
            <a:pPr algn="l"/>
            <a:r>
              <a:rPr lang="en-US" sz="4400" b="1" spc="0" baseline="0" dirty="0">
                <a:ln/>
                <a:solidFill>
                  <a:srgbClr val="619428"/>
                </a:solidFill>
                <a:latin typeface="Montserrat" panose="02000505000000020004" pitchFamily="2" charset="0"/>
                <a:ea typeface="Roboto"/>
                <a:cs typeface="Roboto"/>
                <a:sym typeface="Roboto"/>
                <a:rtl val="0"/>
              </a:rPr>
              <a:t>4C</a:t>
            </a:r>
            <a:r>
              <a:rPr lang="en-US" sz="4400" spc="0" baseline="0" dirty="0">
                <a:ln/>
                <a:solidFill>
                  <a:srgbClr val="619428"/>
                </a:solidFill>
                <a:latin typeface="Montserrat" panose="02000505000000020004" pitchFamily="2" charset="0"/>
                <a:ea typeface="Roboto"/>
                <a:cs typeface="Roboto"/>
                <a:sym typeface="Roboto"/>
                <a:rtl val="0"/>
              </a:rPr>
              <a:t>s</a:t>
            </a:r>
            <a:r>
              <a:rPr lang="en-US" sz="4400" b="1" spc="0" baseline="0" dirty="0">
                <a:ln/>
                <a:solidFill>
                  <a:srgbClr val="619428"/>
                </a:solidFill>
                <a:latin typeface="Montserrat" panose="02000505000000020004" pitchFamily="2" charset="0"/>
                <a:ea typeface="Roboto"/>
                <a:cs typeface="Roboto"/>
                <a:sym typeface="Roboto"/>
                <a:rtl val="0"/>
              </a:rPr>
              <a:t> Analysis for Swift Mart</a:t>
            </a:r>
          </a:p>
        </p:txBody>
      </p:sp>
      <p:sp>
        <p:nvSpPr>
          <p:cNvPr id="20" name="TextBox 19">
            <a:extLst>
              <a:ext uri="{FF2B5EF4-FFF2-40B4-BE49-F238E27FC236}">
                <a16:creationId xmlns:a16="http://schemas.microsoft.com/office/drawing/2014/main" id="{C6A5A97C-77FA-5E8C-1DE6-15EBAD7B6AD3}"/>
              </a:ext>
            </a:extLst>
          </p:cNvPr>
          <p:cNvSpPr txBox="1"/>
          <p:nvPr/>
        </p:nvSpPr>
        <p:spPr>
          <a:xfrm>
            <a:off x="7035563" y="4118868"/>
            <a:ext cx="2374893" cy="630942"/>
          </a:xfrm>
          <a:prstGeom prst="rect">
            <a:avLst/>
          </a:prstGeom>
          <a:noFill/>
        </p:spPr>
        <p:txBody>
          <a:bodyPr wrap="square" rtlCol="0">
            <a:spAutoFit/>
          </a:bodyPr>
          <a:lstStyle/>
          <a:p>
            <a:pPr algn="ctr"/>
            <a:r>
              <a:rPr lang="en-US" b="1" u="sng" spc="0" baseline="0" dirty="0">
                <a:ln/>
                <a:solidFill>
                  <a:schemeClr val="bg1"/>
                </a:solidFill>
                <a:latin typeface="Montserrat" panose="02000505000000020004" pitchFamily="2" charset="0"/>
                <a:ea typeface="Roboto"/>
                <a:cs typeface="Roboto"/>
                <a:sym typeface="Roboto"/>
                <a:rtl val="0"/>
              </a:rPr>
              <a:t>CONSUMER</a:t>
            </a:r>
          </a:p>
          <a:p>
            <a:pPr algn="ctr"/>
            <a:endParaRPr lang="en-US" sz="300" b="1" u="sng" spc="0" baseline="0" dirty="0">
              <a:ln/>
              <a:solidFill>
                <a:schemeClr val="bg1"/>
              </a:solidFill>
              <a:latin typeface="Montserrat" panose="02000505000000020004" pitchFamily="2" charset="0"/>
              <a:ea typeface="Roboto"/>
              <a:cs typeface="Roboto"/>
              <a:sym typeface="Roboto"/>
              <a:rtl val="0"/>
            </a:endParaRPr>
          </a:p>
          <a:p>
            <a:r>
              <a:rPr lang="en-US" sz="1400" b="1" dirty="0">
                <a:solidFill>
                  <a:schemeClr val="bg1"/>
                </a:solidFill>
                <a:latin typeface="Montserrat" panose="02000505000000020004" pitchFamily="2" charset="0"/>
              </a:rPr>
              <a:t>(Needs &amp; Preferences)</a:t>
            </a:r>
            <a:endParaRPr lang="en-US" dirty="0">
              <a:solidFill>
                <a:schemeClr val="bg1"/>
              </a:solidFill>
              <a:latin typeface="Montserrat" panose="02000505000000020004" pitchFamily="2" charset="0"/>
            </a:endParaRPr>
          </a:p>
        </p:txBody>
      </p:sp>
      <p:sp>
        <p:nvSpPr>
          <p:cNvPr id="21" name="TextBox 20">
            <a:extLst>
              <a:ext uri="{FF2B5EF4-FFF2-40B4-BE49-F238E27FC236}">
                <a16:creationId xmlns:a16="http://schemas.microsoft.com/office/drawing/2014/main" id="{DB8B9C22-E713-1A43-78EC-551F1BC14D62}"/>
              </a:ext>
            </a:extLst>
          </p:cNvPr>
          <p:cNvSpPr txBox="1"/>
          <p:nvPr/>
        </p:nvSpPr>
        <p:spPr>
          <a:xfrm>
            <a:off x="9714634" y="4118868"/>
            <a:ext cx="2359742" cy="646331"/>
          </a:xfrm>
          <a:prstGeom prst="rect">
            <a:avLst/>
          </a:prstGeom>
          <a:noFill/>
        </p:spPr>
        <p:txBody>
          <a:bodyPr wrap="square" rtlCol="0">
            <a:spAutoFit/>
          </a:bodyPr>
          <a:lstStyle/>
          <a:p>
            <a:pPr algn="ctr"/>
            <a:r>
              <a:rPr lang="en-US" b="1" u="sng" spc="0" baseline="0" dirty="0">
                <a:ln/>
                <a:solidFill>
                  <a:schemeClr val="bg1"/>
                </a:solidFill>
                <a:latin typeface="Montserrat" panose="02000505000000020004" pitchFamily="2" charset="0"/>
                <a:ea typeface="Roboto"/>
                <a:cs typeface="Roboto"/>
                <a:sym typeface="Roboto"/>
                <a:rtl val="0"/>
              </a:rPr>
              <a:t>COST</a:t>
            </a:r>
          </a:p>
          <a:p>
            <a:pPr algn="ctr"/>
            <a:endParaRPr lang="en-US" sz="300" b="1" u="sng" spc="0" baseline="0" dirty="0">
              <a:ln/>
              <a:solidFill>
                <a:schemeClr val="bg1"/>
              </a:solidFill>
              <a:latin typeface="Montserrat" panose="02000505000000020004" pitchFamily="2" charset="0"/>
              <a:ea typeface="Roboto"/>
              <a:cs typeface="Roboto"/>
              <a:sym typeface="Roboto"/>
              <a:rtl val="0"/>
            </a:endParaRPr>
          </a:p>
          <a:p>
            <a:pPr algn="ctr"/>
            <a:r>
              <a:rPr lang="en-US" sz="1400" b="1" dirty="0">
                <a:solidFill>
                  <a:schemeClr val="bg1"/>
                </a:solidFill>
                <a:latin typeface="Montserrat" panose="02000505000000020004" pitchFamily="2" charset="0"/>
              </a:rPr>
              <a:t>(Price &amp; Value)</a:t>
            </a:r>
            <a:endParaRPr lang="en-US" sz="1400" b="1" dirty="0">
              <a:solidFill>
                <a:schemeClr val="bg1"/>
              </a:solidFill>
              <a:latin typeface="Montserrat" panose="02000505000000020004" pitchFamily="2" charset="0"/>
              <a:sym typeface="Roboto"/>
            </a:endParaRPr>
          </a:p>
        </p:txBody>
      </p:sp>
      <p:sp>
        <p:nvSpPr>
          <p:cNvPr id="22" name="TextBox 21">
            <a:extLst>
              <a:ext uri="{FF2B5EF4-FFF2-40B4-BE49-F238E27FC236}">
                <a16:creationId xmlns:a16="http://schemas.microsoft.com/office/drawing/2014/main" id="{F2E09E89-87BF-AA06-FDF1-2A5486270EDC}"/>
              </a:ext>
            </a:extLst>
          </p:cNvPr>
          <p:cNvSpPr txBox="1"/>
          <p:nvPr/>
        </p:nvSpPr>
        <p:spPr>
          <a:xfrm>
            <a:off x="12375477" y="4118868"/>
            <a:ext cx="2369857" cy="630942"/>
          </a:xfrm>
          <a:prstGeom prst="rect">
            <a:avLst/>
          </a:prstGeom>
          <a:noFill/>
        </p:spPr>
        <p:txBody>
          <a:bodyPr wrap="square" rtlCol="0">
            <a:spAutoFit/>
          </a:bodyPr>
          <a:lstStyle/>
          <a:p>
            <a:pPr algn="ctr"/>
            <a:r>
              <a:rPr lang="en-US" b="1" u="sng" spc="0" baseline="0" dirty="0">
                <a:ln/>
                <a:solidFill>
                  <a:schemeClr val="bg1"/>
                </a:solidFill>
                <a:latin typeface="Montserrat" panose="02000505000000020004" pitchFamily="2" charset="0"/>
                <a:ea typeface="Roboto"/>
                <a:cs typeface="Roboto"/>
                <a:sym typeface="Roboto"/>
                <a:rtl val="0"/>
              </a:rPr>
              <a:t>CONVENIENCE</a:t>
            </a:r>
          </a:p>
          <a:p>
            <a:pPr algn="ctr"/>
            <a:endParaRPr lang="en-US" sz="300" b="1" u="sng" spc="0" baseline="0" dirty="0">
              <a:ln/>
              <a:solidFill>
                <a:schemeClr val="bg1"/>
              </a:solidFill>
              <a:latin typeface="Montserrat" panose="02000505000000020004" pitchFamily="2" charset="0"/>
              <a:ea typeface="Roboto"/>
              <a:cs typeface="Roboto"/>
              <a:sym typeface="Roboto"/>
              <a:rtl val="0"/>
            </a:endParaRPr>
          </a:p>
          <a:p>
            <a:pPr algn="ctr"/>
            <a:r>
              <a:rPr lang="en-US" sz="1400" b="1" dirty="0">
                <a:solidFill>
                  <a:schemeClr val="bg1"/>
                </a:solidFill>
                <a:latin typeface="Montserrat" panose="02000505000000020004" pitchFamily="2" charset="0"/>
              </a:rPr>
              <a:t>(Ease of Use &amp; Access)</a:t>
            </a:r>
            <a:endParaRPr lang="en-US" sz="1400" b="1" dirty="0">
              <a:solidFill>
                <a:schemeClr val="bg1"/>
              </a:solidFill>
              <a:latin typeface="Montserrat" panose="02000505000000020004" pitchFamily="2" charset="0"/>
              <a:sym typeface="Roboto"/>
            </a:endParaRPr>
          </a:p>
        </p:txBody>
      </p:sp>
      <p:sp>
        <p:nvSpPr>
          <p:cNvPr id="23" name="TextBox 22">
            <a:extLst>
              <a:ext uri="{FF2B5EF4-FFF2-40B4-BE49-F238E27FC236}">
                <a16:creationId xmlns:a16="http://schemas.microsoft.com/office/drawing/2014/main" id="{CD110FFB-0F3E-D1ED-46B7-05CA82A8DC80}"/>
              </a:ext>
            </a:extLst>
          </p:cNvPr>
          <p:cNvSpPr txBox="1"/>
          <p:nvPr/>
        </p:nvSpPr>
        <p:spPr>
          <a:xfrm>
            <a:off x="15059708" y="4118868"/>
            <a:ext cx="2377439" cy="646331"/>
          </a:xfrm>
          <a:prstGeom prst="rect">
            <a:avLst/>
          </a:prstGeom>
          <a:noFill/>
        </p:spPr>
        <p:txBody>
          <a:bodyPr wrap="square" rtlCol="0">
            <a:spAutoFit/>
          </a:bodyPr>
          <a:lstStyle/>
          <a:p>
            <a:pPr algn="ctr"/>
            <a:r>
              <a:rPr lang="en-US" b="1" u="sng" spc="0" baseline="0" dirty="0">
                <a:ln/>
                <a:solidFill>
                  <a:schemeClr val="bg1"/>
                </a:solidFill>
                <a:latin typeface="Montserrat" panose="02000505000000020004" pitchFamily="2" charset="0"/>
                <a:ea typeface="Roboto"/>
                <a:cs typeface="Roboto"/>
                <a:sym typeface="Roboto"/>
                <a:rtl val="0"/>
              </a:rPr>
              <a:t>COMMUNICATION</a:t>
            </a:r>
          </a:p>
          <a:p>
            <a:pPr algn="ctr"/>
            <a:endParaRPr lang="en-US" sz="300" b="1" spc="0" baseline="0" dirty="0">
              <a:ln/>
              <a:solidFill>
                <a:schemeClr val="bg1"/>
              </a:solidFill>
              <a:latin typeface="Montserrat" panose="02000505000000020004" pitchFamily="2" charset="0"/>
              <a:ea typeface="Roboto"/>
              <a:cs typeface="Roboto"/>
              <a:sym typeface="Roboto"/>
              <a:rtl val="0"/>
            </a:endParaRPr>
          </a:p>
          <a:p>
            <a:pPr algn="ctr"/>
            <a:r>
              <a:rPr lang="en-US" sz="1400" b="1" dirty="0">
                <a:solidFill>
                  <a:schemeClr val="bg1"/>
                </a:solidFill>
                <a:latin typeface="Montserrat" panose="02000505000000020004" pitchFamily="2" charset="0"/>
              </a:rPr>
              <a:t>(Engagement)</a:t>
            </a:r>
            <a:endParaRPr lang="en-US" sz="1400" b="1" dirty="0">
              <a:solidFill>
                <a:schemeClr val="bg1"/>
              </a:solidFill>
              <a:latin typeface="Montserrat" panose="02000505000000020004" pitchFamily="2" charset="0"/>
              <a:sym typeface="Roboto"/>
            </a:endParaRPr>
          </a:p>
        </p:txBody>
      </p:sp>
      <p:sp>
        <p:nvSpPr>
          <p:cNvPr id="33" name="Freeform: Shape 32">
            <a:extLst>
              <a:ext uri="{FF2B5EF4-FFF2-40B4-BE49-F238E27FC236}">
                <a16:creationId xmlns:a16="http://schemas.microsoft.com/office/drawing/2014/main" id="{1C317EE7-28FA-30F0-73AD-1EC36A509E7C}"/>
              </a:ext>
            </a:extLst>
          </p:cNvPr>
          <p:cNvSpPr/>
          <p:nvPr/>
        </p:nvSpPr>
        <p:spPr>
          <a:xfrm>
            <a:off x="7190076" y="3966296"/>
            <a:ext cx="2080779" cy="11689"/>
          </a:xfrm>
          <a:custGeom>
            <a:avLst/>
            <a:gdLst>
              <a:gd name="connsiteX0" fmla="*/ 38 w 2080779"/>
              <a:gd name="connsiteY0" fmla="*/ 122 h 11689"/>
              <a:gd name="connsiteX1" fmla="*/ 2080818 w 2080779"/>
              <a:gd name="connsiteY1" fmla="*/ 122 h 11689"/>
            </a:gdLst>
            <a:ahLst/>
            <a:cxnLst>
              <a:cxn ang="0">
                <a:pos x="connsiteX0" y="connsiteY0"/>
              </a:cxn>
              <a:cxn ang="0">
                <a:pos x="connsiteX1" y="connsiteY1"/>
              </a:cxn>
            </a:cxnLst>
            <a:rect l="l" t="t" r="r" b="b"/>
            <a:pathLst>
              <a:path w="2080779" h="11689">
                <a:moveTo>
                  <a:pt x="38" y="122"/>
                </a:moveTo>
                <a:lnTo>
                  <a:pt x="2080818" y="122"/>
                </a:lnTo>
              </a:path>
            </a:pathLst>
          </a:custGeom>
          <a:noFill/>
          <a:ln w="23372" cap="rnd">
            <a:solidFill>
              <a:srgbClr val="FFFFFF"/>
            </a:solidFill>
            <a:prstDash val="solid"/>
            <a:round/>
          </a:ln>
        </p:spPr>
        <p:txBody>
          <a:bodyPr rtlCol="0" anchor="ctr"/>
          <a:lstStyle/>
          <a:p>
            <a:endParaRPr lang="en-US"/>
          </a:p>
        </p:txBody>
      </p:sp>
      <p:sp>
        <p:nvSpPr>
          <p:cNvPr id="34" name="Freeform: Shape 33">
            <a:extLst>
              <a:ext uri="{FF2B5EF4-FFF2-40B4-BE49-F238E27FC236}">
                <a16:creationId xmlns:a16="http://schemas.microsoft.com/office/drawing/2014/main" id="{19A4E98E-768B-4AEB-53D8-305723E60F18}"/>
              </a:ext>
            </a:extLst>
          </p:cNvPr>
          <p:cNvSpPr/>
          <p:nvPr/>
        </p:nvSpPr>
        <p:spPr>
          <a:xfrm>
            <a:off x="9854116" y="3966296"/>
            <a:ext cx="2080779" cy="11689"/>
          </a:xfrm>
          <a:custGeom>
            <a:avLst/>
            <a:gdLst>
              <a:gd name="connsiteX0" fmla="*/ 266 w 2080779"/>
              <a:gd name="connsiteY0" fmla="*/ 122 h 11689"/>
              <a:gd name="connsiteX1" fmla="*/ 2081046 w 2080779"/>
              <a:gd name="connsiteY1" fmla="*/ 122 h 11689"/>
            </a:gdLst>
            <a:ahLst/>
            <a:cxnLst>
              <a:cxn ang="0">
                <a:pos x="connsiteX0" y="connsiteY0"/>
              </a:cxn>
              <a:cxn ang="0">
                <a:pos x="connsiteX1" y="connsiteY1"/>
              </a:cxn>
            </a:cxnLst>
            <a:rect l="l" t="t" r="r" b="b"/>
            <a:pathLst>
              <a:path w="2080779" h="11689">
                <a:moveTo>
                  <a:pt x="266" y="122"/>
                </a:moveTo>
                <a:lnTo>
                  <a:pt x="2081046" y="122"/>
                </a:lnTo>
              </a:path>
            </a:pathLst>
          </a:custGeom>
          <a:noFill/>
          <a:ln w="23372" cap="rnd">
            <a:solidFill>
              <a:srgbClr val="FFFFFF"/>
            </a:solidFill>
            <a:prstDash val="solid"/>
            <a:round/>
          </a:ln>
        </p:spPr>
        <p:txBody>
          <a:bodyPr rtlCol="0" anchor="ctr"/>
          <a:lstStyle/>
          <a:p>
            <a:endParaRPr lang="en-US"/>
          </a:p>
        </p:txBody>
      </p:sp>
      <p:sp>
        <p:nvSpPr>
          <p:cNvPr id="35" name="Freeform: Shape 34">
            <a:extLst>
              <a:ext uri="{FF2B5EF4-FFF2-40B4-BE49-F238E27FC236}">
                <a16:creationId xmlns:a16="http://schemas.microsoft.com/office/drawing/2014/main" id="{102DFE1B-76B1-848B-2F52-B51BD436DAE9}"/>
              </a:ext>
            </a:extLst>
          </p:cNvPr>
          <p:cNvSpPr/>
          <p:nvPr/>
        </p:nvSpPr>
        <p:spPr>
          <a:xfrm>
            <a:off x="12520016" y="3966296"/>
            <a:ext cx="2080779" cy="11689"/>
          </a:xfrm>
          <a:custGeom>
            <a:avLst/>
            <a:gdLst>
              <a:gd name="connsiteX0" fmla="*/ 494 w 2080779"/>
              <a:gd name="connsiteY0" fmla="*/ 122 h 11689"/>
              <a:gd name="connsiteX1" fmla="*/ 2081274 w 2080779"/>
              <a:gd name="connsiteY1" fmla="*/ 122 h 11689"/>
            </a:gdLst>
            <a:ahLst/>
            <a:cxnLst>
              <a:cxn ang="0">
                <a:pos x="connsiteX0" y="connsiteY0"/>
              </a:cxn>
              <a:cxn ang="0">
                <a:pos x="connsiteX1" y="connsiteY1"/>
              </a:cxn>
            </a:cxnLst>
            <a:rect l="l" t="t" r="r" b="b"/>
            <a:pathLst>
              <a:path w="2080779" h="11689">
                <a:moveTo>
                  <a:pt x="494" y="122"/>
                </a:moveTo>
                <a:lnTo>
                  <a:pt x="2081274" y="122"/>
                </a:lnTo>
              </a:path>
            </a:pathLst>
          </a:custGeom>
          <a:noFill/>
          <a:ln w="23372" cap="rnd">
            <a:solidFill>
              <a:srgbClr val="FFFFFF"/>
            </a:solidFill>
            <a:prstDash val="solid"/>
            <a:round/>
          </a:ln>
        </p:spPr>
        <p:txBody>
          <a:bodyPr rtlCol="0" anchor="ctr"/>
          <a:lstStyle/>
          <a:p>
            <a:endParaRPr lang="en-US"/>
          </a:p>
        </p:txBody>
      </p:sp>
      <p:sp>
        <p:nvSpPr>
          <p:cNvPr id="36" name="Freeform: Shape 35">
            <a:extLst>
              <a:ext uri="{FF2B5EF4-FFF2-40B4-BE49-F238E27FC236}">
                <a16:creationId xmlns:a16="http://schemas.microsoft.com/office/drawing/2014/main" id="{414F4C3A-E5CA-9108-C386-91587541BD2B}"/>
              </a:ext>
            </a:extLst>
          </p:cNvPr>
          <p:cNvSpPr/>
          <p:nvPr/>
        </p:nvSpPr>
        <p:spPr>
          <a:xfrm>
            <a:off x="15208038" y="3966296"/>
            <a:ext cx="2080779" cy="11689"/>
          </a:xfrm>
          <a:custGeom>
            <a:avLst/>
            <a:gdLst>
              <a:gd name="connsiteX0" fmla="*/ 722 w 2080779"/>
              <a:gd name="connsiteY0" fmla="*/ 122 h 11689"/>
              <a:gd name="connsiteX1" fmla="*/ 2081502 w 2080779"/>
              <a:gd name="connsiteY1" fmla="*/ 122 h 11689"/>
            </a:gdLst>
            <a:ahLst/>
            <a:cxnLst>
              <a:cxn ang="0">
                <a:pos x="connsiteX0" y="connsiteY0"/>
              </a:cxn>
              <a:cxn ang="0">
                <a:pos x="connsiteX1" y="connsiteY1"/>
              </a:cxn>
            </a:cxnLst>
            <a:rect l="l" t="t" r="r" b="b"/>
            <a:pathLst>
              <a:path w="2080779" h="11689">
                <a:moveTo>
                  <a:pt x="722" y="122"/>
                </a:moveTo>
                <a:lnTo>
                  <a:pt x="2081502" y="122"/>
                </a:lnTo>
              </a:path>
            </a:pathLst>
          </a:custGeom>
          <a:noFill/>
          <a:ln w="23372" cap="rnd">
            <a:solidFill>
              <a:srgbClr val="FFFFFF"/>
            </a:solidFill>
            <a:prstDash val="solid"/>
            <a:round/>
          </a:ln>
        </p:spPr>
        <p:txBody>
          <a:bodyPr rtlCol="0" anchor="ctr"/>
          <a:lstStyle/>
          <a:p>
            <a:endParaRPr lang="en-US"/>
          </a:p>
        </p:txBody>
      </p:sp>
      <p:sp>
        <p:nvSpPr>
          <p:cNvPr id="37" name="Freeform: Shape 36">
            <a:extLst>
              <a:ext uri="{FF2B5EF4-FFF2-40B4-BE49-F238E27FC236}">
                <a16:creationId xmlns:a16="http://schemas.microsoft.com/office/drawing/2014/main" id="{88DBFA2C-C1FB-B4FE-7AD7-233326A99854}"/>
              </a:ext>
            </a:extLst>
          </p:cNvPr>
          <p:cNvSpPr/>
          <p:nvPr/>
        </p:nvSpPr>
        <p:spPr>
          <a:xfrm>
            <a:off x="7558304" y="2183606"/>
            <a:ext cx="1344323" cy="1344323"/>
          </a:xfrm>
          <a:custGeom>
            <a:avLst/>
            <a:gdLst>
              <a:gd name="connsiteX0" fmla="*/ 80 w 1344323"/>
              <a:gd name="connsiteY0" fmla="*/ 58607 h 1344323"/>
              <a:gd name="connsiteX1" fmla="*/ 58529 w 1344323"/>
              <a:gd name="connsiteY1" fmla="*/ 158 h 1344323"/>
              <a:gd name="connsiteX2" fmla="*/ 876813 w 1344323"/>
              <a:gd name="connsiteY2" fmla="*/ 158 h 1344323"/>
              <a:gd name="connsiteX3" fmla="*/ 935262 w 1344323"/>
              <a:gd name="connsiteY3" fmla="*/ 58607 h 1344323"/>
              <a:gd name="connsiteX4" fmla="*/ 935262 w 1344323"/>
              <a:gd name="connsiteY4" fmla="*/ 701544 h 1344323"/>
              <a:gd name="connsiteX5" fmla="*/ 876813 w 1344323"/>
              <a:gd name="connsiteY5" fmla="*/ 759993 h 1344323"/>
              <a:gd name="connsiteX6" fmla="*/ 730691 w 1344323"/>
              <a:gd name="connsiteY6" fmla="*/ 759993 h 1344323"/>
              <a:gd name="connsiteX7" fmla="*/ 730691 w 1344323"/>
              <a:gd name="connsiteY7" fmla="*/ 935340 h 1344323"/>
              <a:gd name="connsiteX8" fmla="*/ 526120 w 1344323"/>
              <a:gd name="connsiteY8" fmla="*/ 759993 h 1344323"/>
              <a:gd name="connsiteX9" fmla="*/ 58529 w 1344323"/>
              <a:gd name="connsiteY9" fmla="*/ 759993 h 1344323"/>
              <a:gd name="connsiteX10" fmla="*/ 80 w 1344323"/>
              <a:gd name="connsiteY10" fmla="*/ 701544 h 1344323"/>
              <a:gd name="connsiteX11" fmla="*/ 1212894 w 1344323"/>
              <a:gd name="connsiteY11" fmla="*/ 730769 h 1344323"/>
              <a:gd name="connsiteX12" fmla="*/ 1198282 w 1344323"/>
              <a:gd name="connsiteY12" fmla="*/ 745381 h 1344323"/>
              <a:gd name="connsiteX13" fmla="*/ 1212894 w 1344323"/>
              <a:gd name="connsiteY13" fmla="*/ 759993 h 1344323"/>
              <a:gd name="connsiteX14" fmla="*/ 1227506 w 1344323"/>
              <a:gd name="connsiteY14" fmla="*/ 745381 h 1344323"/>
              <a:gd name="connsiteX15" fmla="*/ 1212894 w 1344323"/>
              <a:gd name="connsiteY15" fmla="*/ 730769 h 1344323"/>
              <a:gd name="connsiteX16" fmla="*/ 1344404 w 1344323"/>
              <a:gd name="connsiteY16" fmla="*/ 1344482 h 1344323"/>
              <a:gd name="connsiteX17" fmla="*/ 1285955 w 1344323"/>
              <a:gd name="connsiteY17" fmla="*/ 1344482 h 1344323"/>
              <a:gd name="connsiteX18" fmla="*/ 1163212 w 1344323"/>
              <a:gd name="connsiteY18" fmla="*/ 1256809 h 1344323"/>
              <a:gd name="connsiteX19" fmla="*/ 1169057 w 1344323"/>
              <a:gd name="connsiteY19" fmla="*/ 1222908 h 1344323"/>
              <a:gd name="connsiteX20" fmla="*/ 1256731 w 1344323"/>
              <a:gd name="connsiteY20" fmla="*/ 1110686 h 1344323"/>
              <a:gd name="connsiteX21" fmla="*/ 1139833 w 1344323"/>
              <a:gd name="connsiteY21" fmla="*/ 1110686 h 1344323"/>
              <a:gd name="connsiteX22" fmla="*/ 1110609 w 1344323"/>
              <a:gd name="connsiteY22" fmla="*/ 1081462 h 1344323"/>
              <a:gd name="connsiteX23" fmla="*/ 1110609 w 1344323"/>
              <a:gd name="connsiteY23" fmla="*/ 993789 h 1344323"/>
              <a:gd name="connsiteX24" fmla="*/ 993711 w 1344323"/>
              <a:gd name="connsiteY24" fmla="*/ 993789 h 1344323"/>
              <a:gd name="connsiteX25" fmla="*/ 970024 w 1344323"/>
              <a:gd name="connsiteY25" fmla="*/ 981926 h 1344323"/>
              <a:gd name="connsiteX26" fmla="*/ 965655 w 1344323"/>
              <a:gd name="connsiteY26" fmla="*/ 955797 h 1344323"/>
              <a:gd name="connsiteX27" fmla="*/ 1052160 w 1344323"/>
              <a:gd name="connsiteY27" fmla="*/ 759993 h 1344323"/>
              <a:gd name="connsiteX28" fmla="*/ 1344404 w 1344323"/>
              <a:gd name="connsiteY28" fmla="*/ 409300 h 1344323"/>
              <a:gd name="connsiteX29" fmla="*/ 701466 w 1344323"/>
              <a:gd name="connsiteY29" fmla="*/ 146280 h 1344323"/>
              <a:gd name="connsiteX30" fmla="*/ 620223 w 1344323"/>
              <a:gd name="connsiteY30" fmla="*/ 448461 h 1344323"/>
              <a:gd name="connsiteX31" fmla="*/ 593336 w 1344323"/>
              <a:gd name="connsiteY31" fmla="*/ 467749 h 1344323"/>
              <a:gd name="connsiteX32" fmla="*/ 354865 w 1344323"/>
              <a:gd name="connsiteY32" fmla="*/ 467749 h 1344323"/>
              <a:gd name="connsiteX33" fmla="*/ 327978 w 1344323"/>
              <a:gd name="connsiteY33" fmla="*/ 450214 h 1344323"/>
              <a:gd name="connsiteX34" fmla="*/ 263100 w 1344323"/>
              <a:gd name="connsiteY34" fmla="*/ 274868 h 1344323"/>
              <a:gd name="connsiteX35" fmla="*/ 263100 w 1344323"/>
              <a:gd name="connsiteY35" fmla="*/ 246812 h 1344323"/>
              <a:gd name="connsiteX36" fmla="*/ 292324 w 1344323"/>
              <a:gd name="connsiteY36" fmla="*/ 233953 h 1344323"/>
              <a:gd name="connsiteX37" fmla="*/ 677502 w 1344323"/>
              <a:gd name="connsiteY37" fmla="*/ 233953 h 1344323"/>
              <a:gd name="connsiteX38" fmla="*/ 365385 w 1344323"/>
              <a:gd name="connsiteY38" fmla="*/ 555422 h 1344323"/>
              <a:gd name="connsiteX39" fmla="*/ 379998 w 1344323"/>
              <a:gd name="connsiteY39" fmla="*/ 570034 h 1344323"/>
              <a:gd name="connsiteX40" fmla="*/ 365385 w 1344323"/>
              <a:gd name="connsiteY40" fmla="*/ 584647 h 1344323"/>
              <a:gd name="connsiteX41" fmla="*/ 350773 w 1344323"/>
              <a:gd name="connsiteY41" fmla="*/ 570034 h 1344323"/>
              <a:gd name="connsiteX42" fmla="*/ 365385 w 1344323"/>
              <a:gd name="connsiteY42" fmla="*/ 555422 h 1344323"/>
              <a:gd name="connsiteX43" fmla="*/ 569956 w 1344323"/>
              <a:gd name="connsiteY43" fmla="*/ 555422 h 1344323"/>
              <a:gd name="connsiteX44" fmla="*/ 584569 w 1344323"/>
              <a:gd name="connsiteY44" fmla="*/ 570034 h 1344323"/>
              <a:gd name="connsiteX45" fmla="*/ 569956 w 1344323"/>
              <a:gd name="connsiteY45" fmla="*/ 584647 h 1344323"/>
              <a:gd name="connsiteX46" fmla="*/ 555344 w 1344323"/>
              <a:gd name="connsiteY46" fmla="*/ 570034 h 1344323"/>
              <a:gd name="connsiteX47" fmla="*/ 569956 w 1344323"/>
              <a:gd name="connsiteY47" fmla="*/ 555422 h 1344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344323" h="1344323">
                <a:moveTo>
                  <a:pt x="80" y="58607"/>
                </a:moveTo>
                <a:cubicBezTo>
                  <a:pt x="80" y="26327"/>
                  <a:pt x="26249" y="158"/>
                  <a:pt x="58529" y="158"/>
                </a:cubicBezTo>
                <a:lnTo>
                  <a:pt x="876813" y="158"/>
                </a:lnTo>
                <a:cubicBezTo>
                  <a:pt x="909093" y="158"/>
                  <a:pt x="935262" y="26327"/>
                  <a:pt x="935262" y="58607"/>
                </a:cubicBezTo>
                <a:lnTo>
                  <a:pt x="935262" y="701544"/>
                </a:lnTo>
                <a:cubicBezTo>
                  <a:pt x="935262" y="733825"/>
                  <a:pt x="909093" y="759993"/>
                  <a:pt x="876813" y="759993"/>
                </a:cubicBezTo>
                <a:lnTo>
                  <a:pt x="730691" y="759993"/>
                </a:lnTo>
                <a:lnTo>
                  <a:pt x="730691" y="935340"/>
                </a:lnTo>
                <a:lnTo>
                  <a:pt x="526120" y="759993"/>
                </a:lnTo>
                <a:lnTo>
                  <a:pt x="58529" y="759993"/>
                </a:lnTo>
                <a:cubicBezTo>
                  <a:pt x="26249" y="759993"/>
                  <a:pt x="80" y="733825"/>
                  <a:pt x="80" y="701544"/>
                </a:cubicBezTo>
                <a:close/>
                <a:moveTo>
                  <a:pt x="1212894" y="730769"/>
                </a:moveTo>
                <a:cubicBezTo>
                  <a:pt x="1204828" y="730769"/>
                  <a:pt x="1198282" y="737310"/>
                  <a:pt x="1198282" y="745381"/>
                </a:cubicBezTo>
                <a:cubicBezTo>
                  <a:pt x="1198282" y="753452"/>
                  <a:pt x="1204828" y="759993"/>
                  <a:pt x="1212894" y="759993"/>
                </a:cubicBezTo>
                <a:cubicBezTo>
                  <a:pt x="1220960" y="759993"/>
                  <a:pt x="1227506" y="753452"/>
                  <a:pt x="1227506" y="745381"/>
                </a:cubicBezTo>
                <a:cubicBezTo>
                  <a:pt x="1227506" y="737310"/>
                  <a:pt x="1220960" y="730769"/>
                  <a:pt x="1212894" y="730769"/>
                </a:cubicBezTo>
                <a:moveTo>
                  <a:pt x="1344404" y="1344482"/>
                </a:moveTo>
                <a:lnTo>
                  <a:pt x="1285955" y="1344482"/>
                </a:lnTo>
                <a:cubicBezTo>
                  <a:pt x="1232229" y="1339525"/>
                  <a:pt x="1185330" y="1306023"/>
                  <a:pt x="1163212" y="1256809"/>
                </a:cubicBezTo>
                <a:cubicBezTo>
                  <a:pt x="1157788" y="1245411"/>
                  <a:pt x="1160126" y="1231828"/>
                  <a:pt x="1169057" y="1222908"/>
                </a:cubicBezTo>
                <a:lnTo>
                  <a:pt x="1256731" y="1110686"/>
                </a:lnTo>
                <a:lnTo>
                  <a:pt x="1139833" y="1110686"/>
                </a:lnTo>
                <a:cubicBezTo>
                  <a:pt x="1123689" y="1110686"/>
                  <a:pt x="1110609" y="1097606"/>
                  <a:pt x="1110609" y="1081462"/>
                </a:cubicBezTo>
                <a:lnTo>
                  <a:pt x="1110609" y="993789"/>
                </a:lnTo>
                <a:lnTo>
                  <a:pt x="993711" y="993789"/>
                </a:lnTo>
                <a:cubicBezTo>
                  <a:pt x="984373" y="993845"/>
                  <a:pt x="975572" y="989437"/>
                  <a:pt x="970024" y="981926"/>
                </a:cubicBezTo>
                <a:cubicBezTo>
                  <a:pt x="964477" y="974414"/>
                  <a:pt x="962854" y="964705"/>
                  <a:pt x="965655" y="955797"/>
                </a:cubicBezTo>
                <a:lnTo>
                  <a:pt x="1052160" y="759993"/>
                </a:lnTo>
                <a:cubicBezTo>
                  <a:pt x="1052160" y="467749"/>
                  <a:pt x="1227506" y="409300"/>
                  <a:pt x="1344404" y="409300"/>
                </a:cubicBezTo>
                <a:moveTo>
                  <a:pt x="701466" y="146280"/>
                </a:moveTo>
                <a:lnTo>
                  <a:pt x="620223" y="448461"/>
                </a:lnTo>
                <a:cubicBezTo>
                  <a:pt x="616409" y="460054"/>
                  <a:pt x="605539" y="467852"/>
                  <a:pt x="593336" y="467749"/>
                </a:cubicBezTo>
                <a:lnTo>
                  <a:pt x="354865" y="467749"/>
                </a:lnTo>
                <a:cubicBezTo>
                  <a:pt x="343252" y="467640"/>
                  <a:pt x="332759" y="460797"/>
                  <a:pt x="327978" y="450214"/>
                </a:cubicBezTo>
                <a:lnTo>
                  <a:pt x="263100" y="274868"/>
                </a:lnTo>
                <a:cubicBezTo>
                  <a:pt x="258424" y="266100"/>
                  <a:pt x="258424" y="255580"/>
                  <a:pt x="263100" y="246812"/>
                </a:cubicBezTo>
                <a:cubicBezTo>
                  <a:pt x="269432" y="237113"/>
                  <a:pt x="280895" y="232069"/>
                  <a:pt x="292324" y="233953"/>
                </a:cubicBezTo>
                <a:lnTo>
                  <a:pt x="677502" y="233953"/>
                </a:lnTo>
                <a:moveTo>
                  <a:pt x="365385" y="555422"/>
                </a:moveTo>
                <a:cubicBezTo>
                  <a:pt x="373456" y="555422"/>
                  <a:pt x="379998" y="561964"/>
                  <a:pt x="379998" y="570034"/>
                </a:cubicBezTo>
                <a:cubicBezTo>
                  <a:pt x="379998" y="578105"/>
                  <a:pt x="373456" y="584647"/>
                  <a:pt x="365385" y="584647"/>
                </a:cubicBezTo>
                <a:cubicBezTo>
                  <a:pt x="357315" y="584647"/>
                  <a:pt x="350773" y="578105"/>
                  <a:pt x="350773" y="570034"/>
                </a:cubicBezTo>
                <a:cubicBezTo>
                  <a:pt x="350773" y="561964"/>
                  <a:pt x="357315" y="555422"/>
                  <a:pt x="365385" y="555422"/>
                </a:cubicBezTo>
                <a:moveTo>
                  <a:pt x="569956" y="555422"/>
                </a:moveTo>
                <a:cubicBezTo>
                  <a:pt x="578027" y="555422"/>
                  <a:pt x="584569" y="561964"/>
                  <a:pt x="584569" y="570034"/>
                </a:cubicBezTo>
                <a:cubicBezTo>
                  <a:pt x="584569" y="578105"/>
                  <a:pt x="578027" y="584647"/>
                  <a:pt x="569956" y="584647"/>
                </a:cubicBezTo>
                <a:cubicBezTo>
                  <a:pt x="561886" y="584647"/>
                  <a:pt x="555344" y="578105"/>
                  <a:pt x="555344" y="570034"/>
                </a:cubicBezTo>
                <a:cubicBezTo>
                  <a:pt x="555344" y="561964"/>
                  <a:pt x="561886" y="555422"/>
                  <a:pt x="569956" y="555422"/>
                </a:cubicBezTo>
              </a:path>
            </a:pathLst>
          </a:custGeom>
          <a:noFill/>
          <a:ln w="23372" cap="rnd">
            <a:solidFill>
              <a:srgbClr val="FFFFFF"/>
            </a:solidFill>
            <a:prstDash val="solid"/>
            <a:round/>
          </a:ln>
        </p:spPr>
        <p:txBody>
          <a:bodyPr rtlCol="0" anchor="ctr"/>
          <a:lstStyle/>
          <a:p>
            <a:endParaRPr lang="en-US"/>
          </a:p>
        </p:txBody>
      </p:sp>
      <p:sp>
        <p:nvSpPr>
          <p:cNvPr id="38" name="Freeform: Shape 37">
            <a:extLst>
              <a:ext uri="{FF2B5EF4-FFF2-40B4-BE49-F238E27FC236}">
                <a16:creationId xmlns:a16="http://schemas.microsoft.com/office/drawing/2014/main" id="{2730758C-4E51-52F5-5D6B-0C6C93AC5A31}"/>
              </a:ext>
            </a:extLst>
          </p:cNvPr>
          <p:cNvSpPr/>
          <p:nvPr/>
        </p:nvSpPr>
        <p:spPr>
          <a:xfrm>
            <a:off x="10236956" y="2198203"/>
            <a:ext cx="1315099" cy="1315125"/>
          </a:xfrm>
          <a:custGeom>
            <a:avLst/>
            <a:gdLst>
              <a:gd name="connsiteX0" fmla="*/ 620854 w 1315099"/>
              <a:gd name="connsiteY0" fmla="*/ 1169162 h 1315125"/>
              <a:gd name="connsiteX1" fmla="*/ 503958 w 1315099"/>
              <a:gd name="connsiteY1" fmla="*/ 1169162 h 1315125"/>
              <a:gd name="connsiteX2" fmla="*/ 379970 w 1315099"/>
              <a:gd name="connsiteY2" fmla="*/ 1117809 h 1315125"/>
              <a:gd name="connsiteX3" fmla="*/ 328612 w 1315099"/>
              <a:gd name="connsiteY3" fmla="*/ 993815 h 1315125"/>
              <a:gd name="connsiteX4" fmla="*/ 328612 w 1315099"/>
              <a:gd name="connsiteY4" fmla="*/ 847693 h 1315125"/>
              <a:gd name="connsiteX5" fmla="*/ 211714 w 1315099"/>
              <a:gd name="connsiteY5" fmla="*/ 935366 h 1315125"/>
              <a:gd name="connsiteX6" fmla="*/ 328612 w 1315099"/>
              <a:gd name="connsiteY6" fmla="*/ 818469 h 1315125"/>
              <a:gd name="connsiteX7" fmla="*/ 445510 w 1315099"/>
              <a:gd name="connsiteY7" fmla="*/ 935366 h 1315125"/>
              <a:gd name="connsiteX8" fmla="*/ 1081612 w 1315099"/>
              <a:gd name="connsiteY8" fmla="*/ 613898 h 1315125"/>
              <a:gd name="connsiteX9" fmla="*/ 1256959 w 1315099"/>
              <a:gd name="connsiteY9" fmla="*/ 613898 h 1315125"/>
              <a:gd name="connsiteX10" fmla="*/ 1298282 w 1315099"/>
              <a:gd name="connsiteY10" fmla="*/ 631017 h 1315125"/>
              <a:gd name="connsiteX11" fmla="*/ 1315408 w 1315099"/>
              <a:gd name="connsiteY11" fmla="*/ 672346 h 1315125"/>
              <a:gd name="connsiteX12" fmla="*/ 1315408 w 1315099"/>
              <a:gd name="connsiteY12" fmla="*/ 1256835 h 1315125"/>
              <a:gd name="connsiteX13" fmla="*/ 1298282 w 1315099"/>
              <a:gd name="connsiteY13" fmla="*/ 1298170 h 1315125"/>
              <a:gd name="connsiteX14" fmla="*/ 1256959 w 1315099"/>
              <a:gd name="connsiteY14" fmla="*/ 1315284 h 1315125"/>
              <a:gd name="connsiteX15" fmla="*/ 964714 w 1315099"/>
              <a:gd name="connsiteY15" fmla="*/ 1315284 h 1315125"/>
              <a:gd name="connsiteX16" fmla="*/ 923385 w 1315099"/>
              <a:gd name="connsiteY16" fmla="*/ 1298170 h 1315125"/>
              <a:gd name="connsiteX17" fmla="*/ 906265 w 1315099"/>
              <a:gd name="connsiteY17" fmla="*/ 1256835 h 1315125"/>
              <a:gd name="connsiteX18" fmla="*/ 906265 w 1315099"/>
              <a:gd name="connsiteY18" fmla="*/ 789244 h 1315125"/>
              <a:gd name="connsiteX19" fmla="*/ 1315408 w 1315099"/>
              <a:gd name="connsiteY19" fmla="*/ 1139937 h 1315125"/>
              <a:gd name="connsiteX20" fmla="*/ 906265 w 1315099"/>
              <a:gd name="connsiteY20" fmla="*/ 1139937 h 1315125"/>
              <a:gd name="connsiteX21" fmla="*/ 71206 w 1315099"/>
              <a:gd name="connsiteY21" fmla="*/ 524595 h 1315125"/>
              <a:gd name="connsiteX22" fmla="*/ 321543 w 1315099"/>
              <a:gd name="connsiteY22" fmla="*/ 670716 h 1315125"/>
              <a:gd name="connsiteX23" fmla="*/ 357304 w 1315099"/>
              <a:gd name="connsiteY23" fmla="*/ 680488 h 1315125"/>
              <a:gd name="connsiteX24" fmla="*/ 393148 w 1315099"/>
              <a:gd name="connsiteY24" fmla="*/ 671020 h 1315125"/>
              <a:gd name="connsiteX25" fmla="*/ 419414 w 1315099"/>
              <a:gd name="connsiteY25" fmla="*/ 644858 h 1315125"/>
              <a:gd name="connsiteX26" fmla="*/ 429030 w 1315099"/>
              <a:gd name="connsiteY26" fmla="*/ 609052 h 1315125"/>
              <a:gd name="connsiteX27" fmla="*/ 429030 w 1315099"/>
              <a:gd name="connsiteY27" fmla="*/ 279519 h 1315125"/>
              <a:gd name="connsiteX28" fmla="*/ 410045 w 1315099"/>
              <a:gd name="connsiteY28" fmla="*/ 208341 h 1315125"/>
              <a:gd name="connsiteX29" fmla="*/ 358132 w 1315099"/>
              <a:gd name="connsiteY29" fmla="*/ 156076 h 1315125"/>
              <a:gd name="connsiteX30" fmla="*/ 107737 w 1315099"/>
              <a:gd name="connsiteY30" fmla="*/ 10011 h 1315125"/>
              <a:gd name="connsiteX31" fmla="*/ 71977 w 1315099"/>
              <a:gd name="connsiteY31" fmla="*/ 273 h 1315125"/>
              <a:gd name="connsiteX32" fmla="*/ 36151 w 1315099"/>
              <a:gd name="connsiteY32" fmla="*/ 9767 h 1315125"/>
              <a:gd name="connsiteX33" fmla="*/ 9905 w 1315099"/>
              <a:gd name="connsiteY33" fmla="*/ 35935 h 1315125"/>
              <a:gd name="connsiteX34" fmla="*/ 308 w 1315099"/>
              <a:gd name="connsiteY34" fmla="*/ 71734 h 1315125"/>
              <a:gd name="connsiteX35" fmla="*/ 308 w 1315099"/>
              <a:gd name="connsiteY35" fmla="*/ 401152 h 1315125"/>
              <a:gd name="connsiteX36" fmla="*/ 19293 w 1315099"/>
              <a:gd name="connsiteY36" fmla="*/ 472330 h 1315125"/>
              <a:gd name="connsiteX37" fmla="*/ 71206 w 1315099"/>
              <a:gd name="connsiteY37" fmla="*/ 524595 h 1315125"/>
              <a:gd name="connsiteX38" fmla="*/ 71206 w 1315099"/>
              <a:gd name="connsiteY38" fmla="*/ 524595 h 1315125"/>
              <a:gd name="connsiteX39" fmla="*/ 71736 w 1315099"/>
              <a:gd name="connsiteY39" fmla="*/ 181 h 1315125"/>
              <a:gd name="connsiteX40" fmla="*/ 560131 w 1315099"/>
              <a:gd name="connsiteY40" fmla="*/ 181 h 1315125"/>
              <a:gd name="connsiteX41" fmla="*/ 612478 w 1315099"/>
              <a:gd name="connsiteY41" fmla="*/ 20341 h 1315125"/>
              <a:gd name="connsiteX42" fmla="*/ 635238 w 1315099"/>
              <a:gd name="connsiteY42" fmla="*/ 71607 h 1315125"/>
              <a:gd name="connsiteX43" fmla="*/ 635238 w 1315099"/>
              <a:gd name="connsiteY43" fmla="*/ 199259 h 1315125"/>
              <a:gd name="connsiteX44" fmla="*/ 267009 w 1315099"/>
              <a:gd name="connsiteY44" fmla="*/ 413540 h 1315125"/>
              <a:gd name="connsiteX45" fmla="*/ 245091 w 1315099"/>
              <a:gd name="connsiteY45" fmla="*/ 391621 h 1315125"/>
              <a:gd name="connsiteX46" fmla="*/ 267009 w 1315099"/>
              <a:gd name="connsiteY46" fmla="*/ 369703 h 1315125"/>
              <a:gd name="connsiteX47" fmla="*/ 267009 w 1315099"/>
              <a:gd name="connsiteY47" fmla="*/ 413540 h 1315125"/>
              <a:gd name="connsiteX48" fmla="*/ 288927 w 1315099"/>
              <a:gd name="connsiteY48" fmla="*/ 391621 h 1315125"/>
              <a:gd name="connsiteX49" fmla="*/ 267009 w 1315099"/>
              <a:gd name="connsiteY49" fmla="*/ 369703 h 1315125"/>
              <a:gd name="connsiteX50" fmla="*/ 429028 w 1315099"/>
              <a:gd name="connsiteY50" fmla="*/ 526227 h 1315125"/>
              <a:gd name="connsiteX51" fmla="*/ 560131 w 1315099"/>
              <a:gd name="connsiteY51" fmla="*/ 526227 h 1315125"/>
              <a:gd name="connsiteX52" fmla="*/ 954258 w 1315099"/>
              <a:gd name="connsiteY52" fmla="*/ 349100 h 1315125"/>
              <a:gd name="connsiteX53" fmla="*/ 931656 w 1315099"/>
              <a:gd name="connsiteY53" fmla="*/ 294539 h 1315125"/>
              <a:gd name="connsiteX54" fmla="*/ 877099 w 1315099"/>
              <a:gd name="connsiteY54" fmla="*/ 271940 h 1315125"/>
              <a:gd name="connsiteX55" fmla="*/ 822537 w 1315099"/>
              <a:gd name="connsiteY55" fmla="*/ 294539 h 1315125"/>
              <a:gd name="connsiteX56" fmla="*/ 799935 w 1315099"/>
              <a:gd name="connsiteY56" fmla="*/ 349100 h 1315125"/>
              <a:gd name="connsiteX57" fmla="*/ 799935 w 1315099"/>
              <a:gd name="connsiteY57" fmla="*/ 580576 h 1315125"/>
              <a:gd name="connsiteX58" fmla="*/ 722777 w 1315099"/>
              <a:gd name="connsiteY58" fmla="*/ 657734 h 1315125"/>
              <a:gd name="connsiteX59" fmla="*/ 954258 w 1315099"/>
              <a:gd name="connsiteY59" fmla="*/ 657734 h 1315125"/>
              <a:gd name="connsiteX60" fmla="*/ 722777 w 1315099"/>
              <a:gd name="connsiteY60" fmla="*/ 505621 h 1315125"/>
              <a:gd name="connsiteX61" fmla="*/ 954258 w 1315099"/>
              <a:gd name="connsiteY61" fmla="*/ 505621 h 131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15099" h="1315125">
                <a:moveTo>
                  <a:pt x="620854" y="1169162"/>
                </a:moveTo>
                <a:lnTo>
                  <a:pt x="503958" y="1169162"/>
                </a:lnTo>
                <a:cubicBezTo>
                  <a:pt x="457453" y="1169162"/>
                  <a:pt x="412853" y="1150692"/>
                  <a:pt x="379970" y="1117809"/>
                </a:cubicBezTo>
                <a:cubicBezTo>
                  <a:pt x="347086" y="1084925"/>
                  <a:pt x="328612" y="1040317"/>
                  <a:pt x="328612" y="993815"/>
                </a:cubicBezTo>
                <a:lnTo>
                  <a:pt x="328612" y="847693"/>
                </a:lnTo>
                <a:moveTo>
                  <a:pt x="211714" y="935366"/>
                </a:moveTo>
                <a:lnTo>
                  <a:pt x="328612" y="818469"/>
                </a:lnTo>
                <a:lnTo>
                  <a:pt x="445510" y="935366"/>
                </a:lnTo>
                <a:moveTo>
                  <a:pt x="1081612" y="613898"/>
                </a:moveTo>
                <a:lnTo>
                  <a:pt x="1256959" y="613898"/>
                </a:lnTo>
                <a:cubicBezTo>
                  <a:pt x="1272459" y="613898"/>
                  <a:pt x="1287329" y="620058"/>
                  <a:pt x="1298282" y="631017"/>
                </a:cubicBezTo>
                <a:cubicBezTo>
                  <a:pt x="1309247" y="641982"/>
                  <a:pt x="1315408" y="656846"/>
                  <a:pt x="1315408" y="672346"/>
                </a:cubicBezTo>
                <a:lnTo>
                  <a:pt x="1315408" y="1256835"/>
                </a:lnTo>
                <a:cubicBezTo>
                  <a:pt x="1315408" y="1272336"/>
                  <a:pt x="1309247" y="1287205"/>
                  <a:pt x="1298282" y="1298170"/>
                </a:cubicBezTo>
                <a:cubicBezTo>
                  <a:pt x="1287329" y="1309123"/>
                  <a:pt x="1272459" y="1315284"/>
                  <a:pt x="1256959" y="1315284"/>
                </a:cubicBezTo>
                <a:lnTo>
                  <a:pt x="964714" y="1315284"/>
                </a:lnTo>
                <a:cubicBezTo>
                  <a:pt x="949214" y="1315284"/>
                  <a:pt x="934344" y="1309123"/>
                  <a:pt x="923385" y="1298170"/>
                </a:cubicBezTo>
                <a:cubicBezTo>
                  <a:pt x="912426" y="1287205"/>
                  <a:pt x="906265" y="1272336"/>
                  <a:pt x="906265" y="1256835"/>
                </a:cubicBezTo>
                <a:lnTo>
                  <a:pt x="906265" y="789244"/>
                </a:lnTo>
                <a:moveTo>
                  <a:pt x="1315408" y="1139937"/>
                </a:moveTo>
                <a:lnTo>
                  <a:pt x="906265" y="1139937"/>
                </a:lnTo>
                <a:moveTo>
                  <a:pt x="71206" y="524595"/>
                </a:moveTo>
                <a:lnTo>
                  <a:pt x="321543" y="670716"/>
                </a:lnTo>
                <a:cubicBezTo>
                  <a:pt x="332396" y="677063"/>
                  <a:pt x="344732" y="680436"/>
                  <a:pt x="357304" y="680488"/>
                </a:cubicBezTo>
                <a:cubicBezTo>
                  <a:pt x="369878" y="680541"/>
                  <a:pt x="382242" y="677274"/>
                  <a:pt x="393148" y="671020"/>
                </a:cubicBezTo>
                <a:cubicBezTo>
                  <a:pt x="404053" y="664766"/>
                  <a:pt x="413114" y="655741"/>
                  <a:pt x="419414" y="644858"/>
                </a:cubicBezTo>
                <a:cubicBezTo>
                  <a:pt x="425715" y="633975"/>
                  <a:pt x="429033" y="621625"/>
                  <a:pt x="429030" y="609052"/>
                </a:cubicBezTo>
                <a:lnTo>
                  <a:pt x="429030" y="279519"/>
                </a:lnTo>
                <a:cubicBezTo>
                  <a:pt x="429030" y="254542"/>
                  <a:pt x="422485" y="230000"/>
                  <a:pt x="410045" y="208341"/>
                </a:cubicBezTo>
                <a:cubicBezTo>
                  <a:pt x="397606" y="186681"/>
                  <a:pt x="379707" y="168661"/>
                  <a:pt x="358132" y="156076"/>
                </a:cubicBezTo>
                <a:lnTo>
                  <a:pt x="107737" y="10011"/>
                </a:lnTo>
                <a:cubicBezTo>
                  <a:pt x="96882" y="3675"/>
                  <a:pt x="84547" y="317"/>
                  <a:pt x="71977" y="273"/>
                </a:cubicBezTo>
                <a:cubicBezTo>
                  <a:pt x="59408" y="230"/>
                  <a:pt x="47050" y="3504"/>
                  <a:pt x="36151" y="9767"/>
                </a:cubicBezTo>
                <a:cubicBezTo>
                  <a:pt x="25253" y="16028"/>
                  <a:pt x="16199" y="25054"/>
                  <a:pt x="9905" y="35935"/>
                </a:cubicBezTo>
                <a:cubicBezTo>
                  <a:pt x="3613" y="46815"/>
                  <a:pt x="302" y="59164"/>
                  <a:pt x="308" y="71734"/>
                </a:cubicBezTo>
                <a:lnTo>
                  <a:pt x="308" y="401152"/>
                </a:lnTo>
                <a:cubicBezTo>
                  <a:pt x="307" y="426129"/>
                  <a:pt x="6853" y="450671"/>
                  <a:pt x="19293" y="472330"/>
                </a:cubicBezTo>
                <a:cubicBezTo>
                  <a:pt x="31732" y="493989"/>
                  <a:pt x="49632" y="512010"/>
                  <a:pt x="71206" y="524595"/>
                </a:cubicBezTo>
                <a:lnTo>
                  <a:pt x="71206" y="524595"/>
                </a:lnTo>
                <a:close/>
                <a:moveTo>
                  <a:pt x="71736" y="181"/>
                </a:moveTo>
                <a:lnTo>
                  <a:pt x="560131" y="181"/>
                </a:lnTo>
                <a:cubicBezTo>
                  <a:pt x="579566" y="-305"/>
                  <a:pt x="598392" y="6946"/>
                  <a:pt x="612478" y="20341"/>
                </a:cubicBezTo>
                <a:cubicBezTo>
                  <a:pt x="626564" y="33734"/>
                  <a:pt x="634753" y="52175"/>
                  <a:pt x="635238" y="71607"/>
                </a:cubicBezTo>
                <a:lnTo>
                  <a:pt x="635238" y="199259"/>
                </a:lnTo>
                <a:moveTo>
                  <a:pt x="267009" y="413540"/>
                </a:moveTo>
                <a:cubicBezTo>
                  <a:pt x="254904" y="413540"/>
                  <a:pt x="245091" y="403726"/>
                  <a:pt x="245091" y="391621"/>
                </a:cubicBezTo>
                <a:cubicBezTo>
                  <a:pt x="245091" y="379515"/>
                  <a:pt x="254904" y="369703"/>
                  <a:pt x="267009" y="369703"/>
                </a:cubicBezTo>
                <a:moveTo>
                  <a:pt x="267009" y="413540"/>
                </a:moveTo>
                <a:cubicBezTo>
                  <a:pt x="279115" y="413540"/>
                  <a:pt x="288927" y="403726"/>
                  <a:pt x="288927" y="391621"/>
                </a:cubicBezTo>
                <a:cubicBezTo>
                  <a:pt x="288927" y="379515"/>
                  <a:pt x="279115" y="369703"/>
                  <a:pt x="267009" y="369703"/>
                </a:cubicBezTo>
                <a:moveTo>
                  <a:pt x="429028" y="526227"/>
                </a:moveTo>
                <a:lnTo>
                  <a:pt x="560131" y="526227"/>
                </a:lnTo>
                <a:moveTo>
                  <a:pt x="954258" y="349100"/>
                </a:moveTo>
                <a:cubicBezTo>
                  <a:pt x="954258" y="328636"/>
                  <a:pt x="946128" y="309010"/>
                  <a:pt x="931656" y="294539"/>
                </a:cubicBezTo>
                <a:cubicBezTo>
                  <a:pt x="917184" y="280069"/>
                  <a:pt x="897562" y="271940"/>
                  <a:pt x="877099" y="271940"/>
                </a:cubicBezTo>
                <a:cubicBezTo>
                  <a:pt x="856631" y="271940"/>
                  <a:pt x="837009" y="280069"/>
                  <a:pt x="822537" y="294539"/>
                </a:cubicBezTo>
                <a:cubicBezTo>
                  <a:pt x="808066" y="309010"/>
                  <a:pt x="799935" y="328636"/>
                  <a:pt x="799935" y="349100"/>
                </a:cubicBezTo>
                <a:lnTo>
                  <a:pt x="799935" y="580576"/>
                </a:lnTo>
                <a:cubicBezTo>
                  <a:pt x="799935" y="622606"/>
                  <a:pt x="764808" y="657734"/>
                  <a:pt x="722777" y="657734"/>
                </a:cubicBezTo>
                <a:lnTo>
                  <a:pt x="954258" y="657734"/>
                </a:lnTo>
                <a:moveTo>
                  <a:pt x="722777" y="505621"/>
                </a:moveTo>
                <a:lnTo>
                  <a:pt x="954258" y="505621"/>
                </a:lnTo>
              </a:path>
            </a:pathLst>
          </a:custGeom>
          <a:noFill/>
          <a:ln w="23372" cap="rnd">
            <a:solidFill>
              <a:srgbClr val="FFFFFF"/>
            </a:solidFill>
            <a:prstDash val="solid"/>
            <a:round/>
          </a:ln>
        </p:spPr>
        <p:txBody>
          <a:bodyPr rtlCol="0" anchor="ctr"/>
          <a:lstStyle/>
          <a:p>
            <a:endParaRPr lang="en-US"/>
          </a:p>
        </p:txBody>
      </p:sp>
      <p:sp>
        <p:nvSpPr>
          <p:cNvPr id="39" name="Freeform: Shape 38">
            <a:extLst>
              <a:ext uri="{FF2B5EF4-FFF2-40B4-BE49-F238E27FC236}">
                <a16:creationId xmlns:a16="http://schemas.microsoft.com/office/drawing/2014/main" id="{DFA8A6F8-3C2E-97CA-EE10-56419216F842}"/>
              </a:ext>
            </a:extLst>
          </p:cNvPr>
          <p:cNvSpPr/>
          <p:nvPr/>
        </p:nvSpPr>
        <p:spPr>
          <a:xfrm>
            <a:off x="12888244" y="2183606"/>
            <a:ext cx="1344323" cy="1344323"/>
          </a:xfrm>
          <a:custGeom>
            <a:avLst/>
            <a:gdLst>
              <a:gd name="connsiteX0" fmla="*/ 205107 w 1344323"/>
              <a:gd name="connsiteY0" fmla="*/ 233953 h 1344323"/>
              <a:gd name="connsiteX1" fmla="*/ 380454 w 1344323"/>
              <a:gd name="connsiteY1" fmla="*/ 158 h 1344323"/>
              <a:gd name="connsiteX2" fmla="*/ 1140289 w 1344323"/>
              <a:gd name="connsiteY2" fmla="*/ 233953 h 1344323"/>
              <a:gd name="connsiteX3" fmla="*/ 935718 w 1344323"/>
              <a:gd name="connsiteY3" fmla="*/ 158 h 1344323"/>
              <a:gd name="connsiteX4" fmla="*/ 877269 w 1344323"/>
              <a:gd name="connsiteY4" fmla="*/ 993789 h 1344323"/>
              <a:gd name="connsiteX5" fmla="*/ 1042679 w 1344323"/>
              <a:gd name="connsiteY5" fmla="*/ 993789 h 1344323"/>
              <a:gd name="connsiteX6" fmla="*/ 1159577 w 1344323"/>
              <a:gd name="connsiteY6" fmla="*/ 906700 h 1344323"/>
              <a:gd name="connsiteX7" fmla="*/ 1257187 w 1344323"/>
              <a:gd name="connsiteY7" fmla="*/ 409300 h 1344323"/>
              <a:gd name="connsiteX8" fmla="*/ 88209 w 1344323"/>
              <a:gd name="connsiteY8" fmla="*/ 409300 h 1344323"/>
              <a:gd name="connsiteX9" fmla="*/ 111589 w 1344323"/>
              <a:gd name="connsiteY9" fmla="*/ 526198 h 1344323"/>
              <a:gd name="connsiteX10" fmla="*/ 58985 w 1344323"/>
              <a:gd name="connsiteY10" fmla="*/ 233953 h 1344323"/>
              <a:gd name="connsiteX11" fmla="*/ 1286411 w 1344323"/>
              <a:gd name="connsiteY11" fmla="*/ 233953 h 1344323"/>
              <a:gd name="connsiteX12" fmla="*/ 1344860 w 1344323"/>
              <a:gd name="connsiteY12" fmla="*/ 292402 h 1344323"/>
              <a:gd name="connsiteX13" fmla="*/ 1344860 w 1344323"/>
              <a:gd name="connsiteY13" fmla="*/ 409300 h 1344323"/>
              <a:gd name="connsiteX14" fmla="*/ 1344860 w 1344323"/>
              <a:gd name="connsiteY14" fmla="*/ 409300 h 1344323"/>
              <a:gd name="connsiteX15" fmla="*/ 536 w 1344323"/>
              <a:gd name="connsiteY15" fmla="*/ 409300 h 1344323"/>
              <a:gd name="connsiteX16" fmla="*/ 536 w 1344323"/>
              <a:gd name="connsiteY16" fmla="*/ 409300 h 1344323"/>
              <a:gd name="connsiteX17" fmla="*/ 536 w 1344323"/>
              <a:gd name="connsiteY17" fmla="*/ 292402 h 1344323"/>
              <a:gd name="connsiteX18" fmla="*/ 58985 w 1344323"/>
              <a:gd name="connsiteY18" fmla="*/ 233953 h 1344323"/>
              <a:gd name="connsiteX19" fmla="*/ 205107 w 1344323"/>
              <a:gd name="connsiteY19" fmla="*/ 1097828 h 1344323"/>
              <a:gd name="connsiteX20" fmla="*/ 475141 w 1344323"/>
              <a:gd name="connsiteY20" fmla="*/ 1156277 h 1344323"/>
              <a:gd name="connsiteX21" fmla="*/ 573335 w 1344323"/>
              <a:gd name="connsiteY21" fmla="*/ 1069188 h 1344323"/>
              <a:gd name="connsiteX22" fmla="*/ 573335 w 1344323"/>
              <a:gd name="connsiteY22" fmla="*/ 1069188 h 1344323"/>
              <a:gd name="connsiteX23" fmla="*/ 614249 w 1344323"/>
              <a:gd name="connsiteY23" fmla="*/ 938262 h 1344323"/>
              <a:gd name="connsiteX24" fmla="*/ 614249 w 1344323"/>
              <a:gd name="connsiteY24" fmla="*/ 938262 h 1344323"/>
              <a:gd name="connsiteX25" fmla="*/ 607820 w 1344323"/>
              <a:gd name="connsiteY25" fmla="*/ 901439 h 1344323"/>
              <a:gd name="connsiteX26" fmla="*/ 574504 w 1344323"/>
              <a:gd name="connsiteY26" fmla="*/ 885074 h 1344323"/>
              <a:gd name="connsiteX27" fmla="*/ 471634 w 1344323"/>
              <a:gd name="connsiteY27" fmla="*/ 885074 h 1344323"/>
              <a:gd name="connsiteX28" fmla="*/ 438903 w 1344323"/>
              <a:gd name="connsiteY28" fmla="*/ 868708 h 1344323"/>
              <a:gd name="connsiteX29" fmla="*/ 431889 w 1344323"/>
              <a:gd name="connsiteY29" fmla="*/ 833054 h 1344323"/>
              <a:gd name="connsiteX30" fmla="*/ 450008 w 1344323"/>
              <a:gd name="connsiteY30" fmla="*/ 764085 h 1344323"/>
              <a:gd name="connsiteX31" fmla="*/ 430129 w 1344323"/>
              <a:gd name="connsiteY31" fmla="*/ 724234 h 1344323"/>
              <a:gd name="connsiteX32" fmla="*/ 386883 w 1344323"/>
              <a:gd name="connsiteY32" fmla="*/ 734860 h 1344323"/>
              <a:gd name="connsiteX33" fmla="*/ 285766 w 1344323"/>
              <a:gd name="connsiteY33" fmla="*/ 877476 h 1344323"/>
              <a:gd name="connsiteX34" fmla="*/ 251866 w 1344323"/>
              <a:gd name="connsiteY34" fmla="*/ 895010 h 1344323"/>
              <a:gd name="connsiteX35" fmla="*/ 205107 w 1344323"/>
              <a:gd name="connsiteY35" fmla="*/ 895010 h 1344323"/>
              <a:gd name="connsiteX36" fmla="*/ 205107 w 1344323"/>
              <a:gd name="connsiteY36" fmla="*/ 847667 h 1344323"/>
              <a:gd name="connsiteX37" fmla="*/ 205107 w 1344323"/>
              <a:gd name="connsiteY37" fmla="*/ 1139911 h 1344323"/>
              <a:gd name="connsiteX38" fmla="*/ 536 w 1344323"/>
              <a:gd name="connsiteY38" fmla="*/ 964564 h 1344323"/>
              <a:gd name="connsiteX39" fmla="*/ 380454 w 1344323"/>
              <a:gd name="connsiteY39" fmla="*/ 1344482 h 1344323"/>
              <a:gd name="connsiteX40" fmla="*/ 760371 w 1344323"/>
              <a:gd name="connsiteY40" fmla="*/ 964564 h 1344323"/>
              <a:gd name="connsiteX41" fmla="*/ 380454 w 1344323"/>
              <a:gd name="connsiteY41" fmla="*/ 584647 h 1344323"/>
              <a:gd name="connsiteX42" fmla="*/ 536 w 1344323"/>
              <a:gd name="connsiteY42" fmla="*/ 964564 h 1344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1344323" h="1344323">
                <a:moveTo>
                  <a:pt x="205107" y="233953"/>
                </a:moveTo>
                <a:lnTo>
                  <a:pt x="380454" y="158"/>
                </a:lnTo>
                <a:moveTo>
                  <a:pt x="1140289" y="233953"/>
                </a:moveTo>
                <a:lnTo>
                  <a:pt x="935718" y="158"/>
                </a:lnTo>
                <a:moveTo>
                  <a:pt x="877269" y="993789"/>
                </a:moveTo>
                <a:lnTo>
                  <a:pt x="1042679" y="993789"/>
                </a:lnTo>
                <a:cubicBezTo>
                  <a:pt x="1097189" y="995584"/>
                  <a:pt x="1145701" y="959445"/>
                  <a:pt x="1159577" y="906700"/>
                </a:cubicBezTo>
                <a:lnTo>
                  <a:pt x="1257187" y="409300"/>
                </a:lnTo>
                <a:lnTo>
                  <a:pt x="88209" y="409300"/>
                </a:lnTo>
                <a:lnTo>
                  <a:pt x="111589" y="526198"/>
                </a:lnTo>
                <a:moveTo>
                  <a:pt x="58985" y="233953"/>
                </a:moveTo>
                <a:lnTo>
                  <a:pt x="1286411" y="233953"/>
                </a:lnTo>
                <a:cubicBezTo>
                  <a:pt x="1318687" y="233953"/>
                  <a:pt x="1344860" y="260122"/>
                  <a:pt x="1344860" y="292402"/>
                </a:cubicBezTo>
                <a:lnTo>
                  <a:pt x="1344860" y="409300"/>
                </a:lnTo>
                <a:lnTo>
                  <a:pt x="1344860" y="409300"/>
                </a:lnTo>
                <a:lnTo>
                  <a:pt x="536" y="409300"/>
                </a:lnTo>
                <a:lnTo>
                  <a:pt x="536" y="409300"/>
                </a:lnTo>
                <a:lnTo>
                  <a:pt x="536" y="292402"/>
                </a:lnTo>
                <a:cubicBezTo>
                  <a:pt x="536" y="260122"/>
                  <a:pt x="26705" y="233953"/>
                  <a:pt x="58985" y="233953"/>
                </a:cubicBezTo>
                <a:close/>
                <a:moveTo>
                  <a:pt x="205107" y="1097828"/>
                </a:moveTo>
                <a:cubicBezTo>
                  <a:pt x="352398" y="1172058"/>
                  <a:pt x="346553" y="1156277"/>
                  <a:pt x="475141" y="1156277"/>
                </a:cubicBezTo>
                <a:cubicBezTo>
                  <a:pt x="529498" y="1156277"/>
                  <a:pt x="556969" y="1120623"/>
                  <a:pt x="573335" y="1069188"/>
                </a:cubicBezTo>
                <a:lnTo>
                  <a:pt x="573335" y="1069188"/>
                </a:lnTo>
                <a:lnTo>
                  <a:pt x="614249" y="938262"/>
                </a:lnTo>
                <a:lnTo>
                  <a:pt x="614249" y="938262"/>
                </a:lnTo>
                <a:cubicBezTo>
                  <a:pt x="617795" y="925648"/>
                  <a:pt x="615430" y="912106"/>
                  <a:pt x="607820" y="901439"/>
                </a:cubicBezTo>
                <a:cubicBezTo>
                  <a:pt x="599850" y="891116"/>
                  <a:pt x="587545" y="885073"/>
                  <a:pt x="574504" y="885074"/>
                </a:cubicBezTo>
                <a:lnTo>
                  <a:pt x="471634" y="885074"/>
                </a:lnTo>
                <a:cubicBezTo>
                  <a:pt x="458820" y="884812"/>
                  <a:pt x="446801" y="878802"/>
                  <a:pt x="438903" y="868708"/>
                </a:cubicBezTo>
                <a:cubicBezTo>
                  <a:pt x="431125" y="858571"/>
                  <a:pt x="428531" y="845382"/>
                  <a:pt x="431889" y="833054"/>
                </a:cubicBezTo>
                <a:lnTo>
                  <a:pt x="450008" y="764085"/>
                </a:lnTo>
                <a:cubicBezTo>
                  <a:pt x="453512" y="747788"/>
                  <a:pt x="445257" y="731238"/>
                  <a:pt x="430129" y="724234"/>
                </a:cubicBezTo>
                <a:cubicBezTo>
                  <a:pt x="415003" y="717231"/>
                  <a:pt x="397041" y="721644"/>
                  <a:pt x="386883" y="734860"/>
                </a:cubicBezTo>
                <a:lnTo>
                  <a:pt x="285766" y="877476"/>
                </a:lnTo>
                <a:cubicBezTo>
                  <a:pt x="278051" y="888556"/>
                  <a:pt x="265367" y="895116"/>
                  <a:pt x="251866" y="895010"/>
                </a:cubicBezTo>
                <a:lnTo>
                  <a:pt x="205107" y="895010"/>
                </a:lnTo>
                <a:moveTo>
                  <a:pt x="205107" y="847667"/>
                </a:moveTo>
                <a:lnTo>
                  <a:pt x="205107" y="1139911"/>
                </a:lnTo>
                <a:moveTo>
                  <a:pt x="536" y="964564"/>
                </a:moveTo>
                <a:cubicBezTo>
                  <a:pt x="536" y="1174384"/>
                  <a:pt x="170630" y="1344482"/>
                  <a:pt x="380454" y="1344482"/>
                </a:cubicBezTo>
                <a:cubicBezTo>
                  <a:pt x="590277" y="1344482"/>
                  <a:pt x="760371" y="1174384"/>
                  <a:pt x="760371" y="964564"/>
                </a:cubicBezTo>
                <a:cubicBezTo>
                  <a:pt x="760371" y="754742"/>
                  <a:pt x="590277" y="584647"/>
                  <a:pt x="380454" y="584647"/>
                </a:cubicBezTo>
                <a:cubicBezTo>
                  <a:pt x="170630" y="584647"/>
                  <a:pt x="536" y="754742"/>
                  <a:pt x="536" y="964564"/>
                </a:cubicBezTo>
              </a:path>
            </a:pathLst>
          </a:custGeom>
          <a:noFill/>
          <a:ln w="23372" cap="rnd">
            <a:solidFill>
              <a:srgbClr val="FFFFFF"/>
            </a:solidFill>
            <a:prstDash val="solid"/>
            <a:round/>
          </a:ln>
        </p:spPr>
        <p:txBody>
          <a:bodyPr rtlCol="0" anchor="ctr"/>
          <a:lstStyle/>
          <a:p>
            <a:endParaRPr lang="en-US"/>
          </a:p>
        </p:txBody>
      </p:sp>
      <p:sp>
        <p:nvSpPr>
          <p:cNvPr id="40" name="Freeform: Shape 39">
            <a:extLst>
              <a:ext uri="{FF2B5EF4-FFF2-40B4-BE49-F238E27FC236}">
                <a16:creationId xmlns:a16="http://schemas.microsoft.com/office/drawing/2014/main" id="{7488908A-6487-1058-78E1-314F145D9F0D}"/>
              </a:ext>
            </a:extLst>
          </p:cNvPr>
          <p:cNvSpPr/>
          <p:nvPr/>
        </p:nvSpPr>
        <p:spPr>
          <a:xfrm>
            <a:off x="15612522" y="2216775"/>
            <a:ext cx="1271811" cy="1277990"/>
          </a:xfrm>
          <a:custGeom>
            <a:avLst/>
            <a:gdLst>
              <a:gd name="connsiteX0" fmla="*/ 1818 w 1271811"/>
              <a:gd name="connsiteY0" fmla="*/ 1278148 h 1277990"/>
              <a:gd name="connsiteX1" fmla="*/ 81477 w 1271811"/>
              <a:gd name="connsiteY1" fmla="*/ 1085840 h 1277990"/>
              <a:gd name="connsiteX2" fmla="*/ 273789 w 1271811"/>
              <a:gd name="connsiteY2" fmla="*/ 1006174 h 1277990"/>
              <a:gd name="connsiteX3" fmla="*/ 466102 w 1271811"/>
              <a:gd name="connsiteY3" fmla="*/ 1085840 h 1277990"/>
              <a:gd name="connsiteX4" fmla="*/ 545758 w 1271811"/>
              <a:gd name="connsiteY4" fmla="*/ 1278148 h 1277990"/>
              <a:gd name="connsiteX5" fmla="*/ 1272575 w 1271811"/>
              <a:gd name="connsiteY5" fmla="*/ 933066 h 1277990"/>
              <a:gd name="connsiteX6" fmla="*/ 1179525 w 1271811"/>
              <a:gd name="connsiteY6" fmla="*/ 708424 h 1277990"/>
              <a:gd name="connsiteX7" fmla="*/ 954888 w 1271811"/>
              <a:gd name="connsiteY7" fmla="*/ 615379 h 1277990"/>
              <a:gd name="connsiteX8" fmla="*/ 730246 w 1271811"/>
              <a:gd name="connsiteY8" fmla="*/ 708424 h 1277990"/>
              <a:gd name="connsiteX9" fmla="*/ 653777 w 1271811"/>
              <a:gd name="connsiteY9" fmla="*/ 831774 h 1277990"/>
              <a:gd name="connsiteX10" fmla="*/ 273808 w 1271811"/>
              <a:gd name="connsiteY10" fmla="*/ 1006186 h 1277990"/>
              <a:gd name="connsiteX11" fmla="*/ 433237 w 1271811"/>
              <a:gd name="connsiteY11" fmla="*/ 846755 h 1277990"/>
              <a:gd name="connsiteX12" fmla="*/ 273808 w 1271811"/>
              <a:gd name="connsiteY12" fmla="*/ 687324 h 1277990"/>
              <a:gd name="connsiteX13" fmla="*/ 114379 w 1271811"/>
              <a:gd name="connsiteY13" fmla="*/ 846755 h 1277990"/>
              <a:gd name="connsiteX14" fmla="*/ 273808 w 1271811"/>
              <a:gd name="connsiteY14" fmla="*/ 1006186 h 1277990"/>
              <a:gd name="connsiteX15" fmla="*/ 954906 w 1271811"/>
              <a:gd name="connsiteY15" fmla="*/ 615385 h 1277990"/>
              <a:gd name="connsiteX16" fmla="*/ 1141135 w 1271811"/>
              <a:gd name="connsiteY16" fmla="*/ 429153 h 1277990"/>
              <a:gd name="connsiteX17" fmla="*/ 954906 w 1271811"/>
              <a:gd name="connsiteY17" fmla="*/ 242923 h 1277990"/>
              <a:gd name="connsiteX18" fmla="*/ 768676 w 1271811"/>
              <a:gd name="connsiteY18" fmla="*/ 429153 h 1277990"/>
              <a:gd name="connsiteX19" fmla="*/ 954906 w 1271811"/>
              <a:gd name="connsiteY19" fmla="*/ 615385 h 1277990"/>
              <a:gd name="connsiteX20" fmla="*/ 764 w 1271811"/>
              <a:gd name="connsiteY20" fmla="*/ 270296 h 1277990"/>
              <a:gd name="connsiteX21" fmla="*/ 318975 w 1271811"/>
              <a:gd name="connsiteY21" fmla="*/ 540436 h 1277990"/>
              <a:gd name="connsiteX22" fmla="*/ 386959 w 1271811"/>
              <a:gd name="connsiteY22" fmla="*/ 534258 h 1277990"/>
              <a:gd name="connsiteX23" fmla="*/ 546868 w 1271811"/>
              <a:gd name="connsiteY23" fmla="*/ 638542 h 1277990"/>
              <a:gd name="connsiteX24" fmla="*/ 520350 w 1271811"/>
              <a:gd name="connsiteY24" fmla="*/ 479470 h 1277990"/>
              <a:gd name="connsiteX25" fmla="*/ 637189 w 1271811"/>
              <a:gd name="connsiteY25" fmla="*/ 270296 h 1277990"/>
              <a:gd name="connsiteX26" fmla="*/ 318975 w 1271811"/>
              <a:gd name="connsiteY26" fmla="*/ 158 h 1277990"/>
              <a:gd name="connsiteX27" fmla="*/ 764 w 1271811"/>
              <a:gd name="connsiteY27" fmla="*/ 270296 h 1277990"/>
              <a:gd name="connsiteX28" fmla="*/ 167218 w 1271811"/>
              <a:gd name="connsiteY28" fmla="*/ 283829 h 1277990"/>
              <a:gd name="connsiteX29" fmla="*/ 185043 w 1271811"/>
              <a:gd name="connsiteY29" fmla="*/ 266004 h 1277990"/>
              <a:gd name="connsiteX30" fmla="*/ 167218 w 1271811"/>
              <a:gd name="connsiteY30" fmla="*/ 248181 h 1277990"/>
              <a:gd name="connsiteX31" fmla="*/ 167221 w 1271811"/>
              <a:gd name="connsiteY31" fmla="*/ 283834 h 1277990"/>
              <a:gd name="connsiteX32" fmla="*/ 149397 w 1271811"/>
              <a:gd name="connsiteY32" fmla="*/ 266009 h 1277990"/>
              <a:gd name="connsiteX33" fmla="*/ 167221 w 1271811"/>
              <a:gd name="connsiteY33" fmla="*/ 248183 h 1277990"/>
              <a:gd name="connsiteX34" fmla="*/ 318991 w 1271811"/>
              <a:gd name="connsiteY34" fmla="*/ 283829 h 1277990"/>
              <a:gd name="connsiteX35" fmla="*/ 336816 w 1271811"/>
              <a:gd name="connsiteY35" fmla="*/ 266004 h 1277990"/>
              <a:gd name="connsiteX36" fmla="*/ 318991 w 1271811"/>
              <a:gd name="connsiteY36" fmla="*/ 248181 h 1277990"/>
              <a:gd name="connsiteX37" fmla="*/ 319023 w 1271811"/>
              <a:gd name="connsiteY37" fmla="*/ 283834 h 1277990"/>
              <a:gd name="connsiteX38" fmla="*/ 301198 w 1271811"/>
              <a:gd name="connsiteY38" fmla="*/ 266009 h 1277990"/>
              <a:gd name="connsiteX39" fmla="*/ 319023 w 1271811"/>
              <a:gd name="connsiteY39" fmla="*/ 248183 h 1277990"/>
              <a:gd name="connsiteX40" fmla="*/ 470764 w 1271811"/>
              <a:gd name="connsiteY40" fmla="*/ 283829 h 1277990"/>
              <a:gd name="connsiteX41" fmla="*/ 488589 w 1271811"/>
              <a:gd name="connsiteY41" fmla="*/ 266004 h 1277990"/>
              <a:gd name="connsiteX42" fmla="*/ 470764 w 1271811"/>
              <a:gd name="connsiteY42" fmla="*/ 248181 h 1277990"/>
              <a:gd name="connsiteX43" fmla="*/ 470796 w 1271811"/>
              <a:gd name="connsiteY43" fmla="*/ 283834 h 1277990"/>
              <a:gd name="connsiteX44" fmla="*/ 452971 w 1271811"/>
              <a:gd name="connsiteY44" fmla="*/ 266009 h 1277990"/>
              <a:gd name="connsiteX45" fmla="*/ 470796 w 1271811"/>
              <a:gd name="connsiteY45" fmla="*/ 248183 h 12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71811" h="1277990">
                <a:moveTo>
                  <a:pt x="1818" y="1278148"/>
                </a:moveTo>
                <a:cubicBezTo>
                  <a:pt x="1818" y="1206022"/>
                  <a:pt x="30474" y="1136842"/>
                  <a:pt x="81477" y="1085840"/>
                </a:cubicBezTo>
                <a:cubicBezTo>
                  <a:pt x="132482" y="1034826"/>
                  <a:pt x="201659" y="1006174"/>
                  <a:pt x="273789" y="1006174"/>
                </a:cubicBezTo>
                <a:cubicBezTo>
                  <a:pt x="345920" y="1006174"/>
                  <a:pt x="415097" y="1034826"/>
                  <a:pt x="466102" y="1085840"/>
                </a:cubicBezTo>
                <a:cubicBezTo>
                  <a:pt x="517106" y="1136842"/>
                  <a:pt x="545758" y="1206022"/>
                  <a:pt x="545758" y="1278148"/>
                </a:cubicBezTo>
                <a:moveTo>
                  <a:pt x="1272575" y="933066"/>
                </a:moveTo>
                <a:cubicBezTo>
                  <a:pt x="1272575" y="848812"/>
                  <a:pt x="1239107" y="768007"/>
                  <a:pt x="1179525" y="708424"/>
                </a:cubicBezTo>
                <a:cubicBezTo>
                  <a:pt x="1119942" y="648847"/>
                  <a:pt x="1039142" y="615379"/>
                  <a:pt x="954888" y="615379"/>
                </a:cubicBezTo>
                <a:cubicBezTo>
                  <a:pt x="870628" y="615379"/>
                  <a:pt x="789823" y="648847"/>
                  <a:pt x="730246" y="708424"/>
                </a:cubicBezTo>
                <a:cubicBezTo>
                  <a:pt x="695252" y="743423"/>
                  <a:pt x="669266" y="785740"/>
                  <a:pt x="653777" y="831774"/>
                </a:cubicBezTo>
                <a:moveTo>
                  <a:pt x="273808" y="1006186"/>
                </a:moveTo>
                <a:cubicBezTo>
                  <a:pt x="361859" y="1006186"/>
                  <a:pt x="433237" y="934802"/>
                  <a:pt x="433237" y="846755"/>
                </a:cubicBezTo>
                <a:cubicBezTo>
                  <a:pt x="433237" y="758702"/>
                  <a:pt x="361859" y="687324"/>
                  <a:pt x="273808" y="687324"/>
                </a:cubicBezTo>
                <a:cubicBezTo>
                  <a:pt x="185757" y="687324"/>
                  <a:pt x="114379" y="758702"/>
                  <a:pt x="114379" y="846755"/>
                </a:cubicBezTo>
                <a:cubicBezTo>
                  <a:pt x="114379" y="934802"/>
                  <a:pt x="185757" y="1006186"/>
                  <a:pt x="273808" y="1006186"/>
                </a:cubicBezTo>
                <a:close/>
                <a:moveTo>
                  <a:pt x="954906" y="615385"/>
                </a:moveTo>
                <a:cubicBezTo>
                  <a:pt x="1057752" y="615385"/>
                  <a:pt x="1141135" y="532008"/>
                  <a:pt x="1141135" y="429153"/>
                </a:cubicBezTo>
                <a:cubicBezTo>
                  <a:pt x="1141135" y="326300"/>
                  <a:pt x="1057752" y="242923"/>
                  <a:pt x="954906" y="242923"/>
                </a:cubicBezTo>
                <a:cubicBezTo>
                  <a:pt x="852053" y="242923"/>
                  <a:pt x="768676" y="326300"/>
                  <a:pt x="768676" y="429153"/>
                </a:cubicBezTo>
                <a:cubicBezTo>
                  <a:pt x="768676" y="532008"/>
                  <a:pt x="852053" y="615385"/>
                  <a:pt x="954906" y="615385"/>
                </a:cubicBezTo>
                <a:close/>
                <a:moveTo>
                  <a:pt x="764" y="270296"/>
                </a:moveTo>
                <a:cubicBezTo>
                  <a:pt x="764" y="419489"/>
                  <a:pt x="143231" y="540436"/>
                  <a:pt x="318975" y="540436"/>
                </a:cubicBezTo>
                <a:cubicBezTo>
                  <a:pt x="342308" y="540436"/>
                  <a:pt x="365055" y="538303"/>
                  <a:pt x="386959" y="534258"/>
                </a:cubicBezTo>
                <a:lnTo>
                  <a:pt x="546868" y="638542"/>
                </a:lnTo>
                <a:lnTo>
                  <a:pt x="520350" y="479470"/>
                </a:lnTo>
                <a:cubicBezTo>
                  <a:pt x="591669" y="429931"/>
                  <a:pt x="637189" y="354626"/>
                  <a:pt x="637189" y="270296"/>
                </a:cubicBezTo>
                <a:cubicBezTo>
                  <a:pt x="637189" y="121104"/>
                  <a:pt x="494719" y="158"/>
                  <a:pt x="318975" y="158"/>
                </a:cubicBezTo>
                <a:cubicBezTo>
                  <a:pt x="143231" y="158"/>
                  <a:pt x="764" y="121104"/>
                  <a:pt x="764" y="270296"/>
                </a:cubicBezTo>
                <a:close/>
                <a:moveTo>
                  <a:pt x="167218" y="283829"/>
                </a:moveTo>
                <a:cubicBezTo>
                  <a:pt x="177062" y="283829"/>
                  <a:pt x="185043" y="275848"/>
                  <a:pt x="185043" y="266004"/>
                </a:cubicBezTo>
                <a:cubicBezTo>
                  <a:pt x="185043" y="256162"/>
                  <a:pt x="177062" y="248181"/>
                  <a:pt x="167218" y="248181"/>
                </a:cubicBezTo>
                <a:moveTo>
                  <a:pt x="167221" y="283834"/>
                </a:moveTo>
                <a:cubicBezTo>
                  <a:pt x="157378" y="283834"/>
                  <a:pt x="149397" y="275852"/>
                  <a:pt x="149397" y="266009"/>
                </a:cubicBezTo>
                <a:cubicBezTo>
                  <a:pt x="149397" y="256164"/>
                  <a:pt x="157378" y="248183"/>
                  <a:pt x="167221" y="248183"/>
                </a:cubicBezTo>
                <a:moveTo>
                  <a:pt x="318991" y="283829"/>
                </a:moveTo>
                <a:cubicBezTo>
                  <a:pt x="328835" y="283829"/>
                  <a:pt x="336816" y="275848"/>
                  <a:pt x="336816" y="266004"/>
                </a:cubicBezTo>
                <a:cubicBezTo>
                  <a:pt x="336816" y="256162"/>
                  <a:pt x="328835" y="248181"/>
                  <a:pt x="318991" y="248181"/>
                </a:cubicBezTo>
                <a:moveTo>
                  <a:pt x="319023" y="283834"/>
                </a:moveTo>
                <a:cubicBezTo>
                  <a:pt x="309179" y="283834"/>
                  <a:pt x="301198" y="275852"/>
                  <a:pt x="301198" y="266009"/>
                </a:cubicBezTo>
                <a:cubicBezTo>
                  <a:pt x="301198" y="256164"/>
                  <a:pt x="309179" y="248183"/>
                  <a:pt x="319023" y="248183"/>
                </a:cubicBezTo>
                <a:moveTo>
                  <a:pt x="470764" y="283829"/>
                </a:moveTo>
                <a:cubicBezTo>
                  <a:pt x="480608" y="283829"/>
                  <a:pt x="488589" y="275848"/>
                  <a:pt x="488589" y="266004"/>
                </a:cubicBezTo>
                <a:cubicBezTo>
                  <a:pt x="488589" y="256162"/>
                  <a:pt x="480608" y="248181"/>
                  <a:pt x="470764" y="248181"/>
                </a:cubicBezTo>
                <a:moveTo>
                  <a:pt x="470796" y="283834"/>
                </a:moveTo>
                <a:cubicBezTo>
                  <a:pt x="460952" y="283834"/>
                  <a:pt x="452971" y="275852"/>
                  <a:pt x="452971" y="266009"/>
                </a:cubicBezTo>
                <a:cubicBezTo>
                  <a:pt x="452971" y="256164"/>
                  <a:pt x="460952" y="248183"/>
                  <a:pt x="470796" y="248183"/>
                </a:cubicBezTo>
              </a:path>
            </a:pathLst>
          </a:custGeom>
          <a:noFill/>
          <a:ln w="23372" cap="rnd">
            <a:solidFill>
              <a:srgbClr val="FFFFFF"/>
            </a:solidFill>
            <a:prstDash val="solid"/>
            <a:round/>
          </a:ln>
        </p:spPr>
        <p:txBody>
          <a:bodyPr rtlCol="0" anchor="ctr"/>
          <a:lstStyle/>
          <a:p>
            <a:endParaRPr lang="en-US"/>
          </a:p>
        </p:txBody>
      </p:sp>
      <p:sp>
        <p:nvSpPr>
          <p:cNvPr id="43" name="TextBox 42">
            <a:extLst>
              <a:ext uri="{FF2B5EF4-FFF2-40B4-BE49-F238E27FC236}">
                <a16:creationId xmlns:a16="http://schemas.microsoft.com/office/drawing/2014/main" id="{19490303-4E2C-C69C-A7DE-3AE7E820A073}"/>
              </a:ext>
            </a:extLst>
          </p:cNvPr>
          <p:cNvSpPr txBox="1"/>
          <p:nvPr/>
        </p:nvSpPr>
        <p:spPr>
          <a:xfrm>
            <a:off x="7035746" y="4891087"/>
            <a:ext cx="2348136" cy="2462213"/>
          </a:xfrm>
          <a:prstGeom prst="rect">
            <a:avLst/>
          </a:prstGeom>
          <a:noFill/>
        </p:spPr>
        <p:txBody>
          <a:bodyPr wrap="square">
            <a:spAutoFit/>
          </a:bodyPr>
          <a:lstStyle/>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Limited product selection (~500 SKUs vs. ~3,000 in supermarkets)</a:t>
            </a:r>
          </a:p>
          <a:p>
            <a:pPr marL="171450" indent="-171450">
              <a:buFont typeface="Arial" panose="020B0604020202020204" pitchFamily="34" charset="0"/>
              <a:buChar char="•"/>
            </a:pPr>
            <a:endParaRPr lang="en-US" sz="1400" dirty="0">
              <a:solidFill>
                <a:schemeClr val="bg1"/>
              </a:solidFill>
              <a:latin typeface="Montserrat" panose="02000505000000020004" pitchFamily="2" charset="0"/>
            </a:endParaRPr>
          </a:p>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Healthy options &lt;5% of catalog</a:t>
            </a:r>
          </a:p>
          <a:p>
            <a:pPr marL="171450" indent="-171450">
              <a:buFont typeface="Arial" panose="020B0604020202020204" pitchFamily="34" charset="0"/>
              <a:buChar char="•"/>
            </a:pPr>
            <a:endParaRPr lang="en-US" sz="1400" dirty="0">
              <a:solidFill>
                <a:schemeClr val="bg1"/>
              </a:solidFill>
              <a:latin typeface="Montserrat" panose="02000505000000020004" pitchFamily="2" charset="0"/>
            </a:endParaRPr>
          </a:p>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35% complaints about variety, 20% about health options</a:t>
            </a:r>
          </a:p>
        </p:txBody>
      </p:sp>
      <p:sp>
        <p:nvSpPr>
          <p:cNvPr id="45" name="TextBox 44">
            <a:extLst>
              <a:ext uri="{FF2B5EF4-FFF2-40B4-BE49-F238E27FC236}">
                <a16:creationId xmlns:a16="http://schemas.microsoft.com/office/drawing/2014/main" id="{4F5A209A-F81B-6D24-D7B4-5320C7204958}"/>
              </a:ext>
            </a:extLst>
          </p:cNvPr>
          <p:cNvSpPr txBox="1"/>
          <p:nvPr/>
        </p:nvSpPr>
        <p:spPr>
          <a:xfrm>
            <a:off x="7144559" y="8083779"/>
            <a:ext cx="2239323" cy="892552"/>
          </a:xfrm>
          <a:prstGeom prst="rect">
            <a:avLst/>
          </a:prstGeom>
          <a:noFill/>
        </p:spPr>
        <p:txBody>
          <a:bodyPr wrap="square">
            <a:spAutoFit/>
          </a:bodyPr>
          <a:lstStyle/>
          <a:p>
            <a:pPr algn="ctr" rtl="0" fontAlgn="base">
              <a:spcBef>
                <a:spcPts val="1200"/>
              </a:spcBef>
              <a:spcAft>
                <a:spcPts val="1200"/>
              </a:spcAft>
            </a:pPr>
            <a:r>
              <a:rPr lang="en-US" sz="1300" i="0" u="none" strike="noStrike" dirty="0">
                <a:solidFill>
                  <a:schemeClr val="bg1"/>
                </a:solidFill>
                <a:effectLst/>
                <a:latin typeface="Montserrat" panose="02000505000000020004" pitchFamily="2" charset="0"/>
              </a:rPr>
              <a:t>Expand catalog by 50% within 6 months focusing on healthy &amp; high-demand items.</a:t>
            </a:r>
          </a:p>
        </p:txBody>
      </p:sp>
      <p:sp>
        <p:nvSpPr>
          <p:cNvPr id="47" name="TextBox 46">
            <a:extLst>
              <a:ext uri="{FF2B5EF4-FFF2-40B4-BE49-F238E27FC236}">
                <a16:creationId xmlns:a16="http://schemas.microsoft.com/office/drawing/2014/main" id="{DBD28B12-73E7-C2B3-CF88-4088735EAD04}"/>
              </a:ext>
            </a:extLst>
          </p:cNvPr>
          <p:cNvSpPr txBox="1"/>
          <p:nvPr/>
        </p:nvSpPr>
        <p:spPr>
          <a:xfrm>
            <a:off x="7035563" y="7658607"/>
            <a:ext cx="2377439" cy="307777"/>
          </a:xfrm>
          <a:prstGeom prst="rect">
            <a:avLst/>
          </a:prstGeom>
          <a:solidFill>
            <a:srgbClr val="86CF35"/>
          </a:solidFill>
        </p:spPr>
        <p:txBody>
          <a:bodyPr wrap="square">
            <a:spAutoFit/>
          </a:bodyPr>
          <a:lstStyle/>
          <a:p>
            <a:pPr algn="ctr" rtl="0" fontAlgn="base">
              <a:spcBef>
                <a:spcPts val="1200"/>
              </a:spcBef>
              <a:spcAft>
                <a:spcPts val="1200"/>
              </a:spcAft>
            </a:pPr>
            <a:r>
              <a:rPr lang="en-US" sz="1400" b="1" i="0" strike="noStrike" dirty="0">
                <a:solidFill>
                  <a:schemeClr val="bg1"/>
                </a:solidFill>
                <a:effectLst/>
                <a:latin typeface="Montserrat" panose="02000505000000020004" pitchFamily="2" charset="0"/>
              </a:rPr>
              <a:t>IMPROVEMENT PLAN</a:t>
            </a:r>
          </a:p>
        </p:txBody>
      </p:sp>
      <p:sp>
        <p:nvSpPr>
          <p:cNvPr id="48" name="TextBox 47">
            <a:extLst>
              <a:ext uri="{FF2B5EF4-FFF2-40B4-BE49-F238E27FC236}">
                <a16:creationId xmlns:a16="http://schemas.microsoft.com/office/drawing/2014/main" id="{F1E51FB6-2982-AE4B-0A48-200603CF3A92}"/>
              </a:ext>
            </a:extLst>
          </p:cNvPr>
          <p:cNvSpPr txBox="1"/>
          <p:nvPr/>
        </p:nvSpPr>
        <p:spPr>
          <a:xfrm>
            <a:off x="9714634" y="4891087"/>
            <a:ext cx="2359743" cy="2246769"/>
          </a:xfrm>
          <a:prstGeom prst="rect">
            <a:avLst/>
          </a:prstGeom>
          <a:noFill/>
        </p:spPr>
        <p:txBody>
          <a:bodyPr wrap="square">
            <a:spAutoFit/>
          </a:bodyPr>
          <a:lstStyle/>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10–15% higher than local stores + ₹30 small-order fee</a:t>
            </a:r>
          </a:p>
          <a:p>
            <a:pPr marL="171450" indent="-171450">
              <a:buFont typeface="Arial" panose="020B0604020202020204" pitchFamily="34" charset="0"/>
              <a:buChar char="•"/>
            </a:pPr>
            <a:endParaRPr lang="en-US" sz="1400" b="0" i="0" u="none" strike="noStrike" dirty="0">
              <a:solidFill>
                <a:schemeClr val="bg1"/>
              </a:solidFill>
              <a:effectLst/>
              <a:latin typeface="Montserrat" panose="02000505000000020004" pitchFamily="2" charset="0"/>
            </a:endParaRPr>
          </a:p>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25% abandoned carts due to price</a:t>
            </a:r>
          </a:p>
          <a:p>
            <a:pPr marL="171450" indent="-171450">
              <a:buFont typeface="Arial" panose="020B0604020202020204" pitchFamily="34" charset="0"/>
              <a:buChar char="•"/>
            </a:pPr>
            <a:endParaRPr lang="en-US" sz="1400" b="0" i="0" u="none" strike="noStrike" dirty="0">
              <a:solidFill>
                <a:schemeClr val="bg1"/>
              </a:solidFill>
              <a:effectLst/>
              <a:latin typeface="Montserrat" panose="02000505000000020004" pitchFamily="2" charset="0"/>
            </a:endParaRPr>
          </a:p>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10% drop in repeat customer's last quarter</a:t>
            </a:r>
          </a:p>
        </p:txBody>
      </p:sp>
      <p:sp>
        <p:nvSpPr>
          <p:cNvPr id="49" name="TextBox 48">
            <a:extLst>
              <a:ext uri="{FF2B5EF4-FFF2-40B4-BE49-F238E27FC236}">
                <a16:creationId xmlns:a16="http://schemas.microsoft.com/office/drawing/2014/main" id="{0ACC8219-7C59-97E7-A2A0-9688C5CC1E42}"/>
              </a:ext>
            </a:extLst>
          </p:cNvPr>
          <p:cNvSpPr txBox="1"/>
          <p:nvPr/>
        </p:nvSpPr>
        <p:spPr>
          <a:xfrm>
            <a:off x="9714633" y="7994184"/>
            <a:ext cx="2359744" cy="1092607"/>
          </a:xfrm>
          <a:prstGeom prst="rect">
            <a:avLst/>
          </a:prstGeom>
          <a:noFill/>
        </p:spPr>
        <p:txBody>
          <a:bodyPr wrap="square">
            <a:spAutoFit/>
          </a:bodyPr>
          <a:lstStyle/>
          <a:p>
            <a:pPr algn="ctr" rtl="0" fontAlgn="base">
              <a:spcBef>
                <a:spcPts val="1200"/>
              </a:spcBef>
              <a:spcAft>
                <a:spcPts val="1200"/>
              </a:spcAft>
            </a:pPr>
            <a:r>
              <a:rPr lang="en-US" sz="1300" i="0" u="none" strike="noStrike" dirty="0">
                <a:solidFill>
                  <a:schemeClr val="bg1"/>
                </a:solidFill>
                <a:effectLst/>
                <a:latin typeface="Montserrat" panose="02000505000000020004" pitchFamily="2" charset="0"/>
              </a:rPr>
              <a:t>Introduce loyalty program &amp; free delivery for orders &gt;₹250, negotiate supplier pricing to reduce cost by 5%</a:t>
            </a:r>
          </a:p>
        </p:txBody>
      </p:sp>
      <p:sp>
        <p:nvSpPr>
          <p:cNvPr id="50" name="TextBox 49">
            <a:extLst>
              <a:ext uri="{FF2B5EF4-FFF2-40B4-BE49-F238E27FC236}">
                <a16:creationId xmlns:a16="http://schemas.microsoft.com/office/drawing/2014/main" id="{03996FEE-16F4-942A-35F5-753B6FFF7C55}"/>
              </a:ext>
            </a:extLst>
          </p:cNvPr>
          <p:cNvSpPr txBox="1"/>
          <p:nvPr/>
        </p:nvSpPr>
        <p:spPr>
          <a:xfrm>
            <a:off x="9705786" y="7652535"/>
            <a:ext cx="2377439" cy="307777"/>
          </a:xfrm>
          <a:prstGeom prst="rect">
            <a:avLst/>
          </a:prstGeom>
          <a:solidFill>
            <a:srgbClr val="70AC2E"/>
          </a:solidFill>
        </p:spPr>
        <p:txBody>
          <a:bodyPr wrap="square">
            <a:spAutoFit/>
          </a:bodyPr>
          <a:lstStyle/>
          <a:p>
            <a:pPr algn="ctr" rtl="0" fontAlgn="base">
              <a:spcBef>
                <a:spcPts val="1200"/>
              </a:spcBef>
              <a:spcAft>
                <a:spcPts val="1200"/>
              </a:spcAft>
            </a:pPr>
            <a:r>
              <a:rPr lang="en-US" sz="1400" b="1" i="0" strike="noStrike" dirty="0">
                <a:solidFill>
                  <a:schemeClr val="bg1"/>
                </a:solidFill>
                <a:effectLst/>
                <a:latin typeface="Montserrat" panose="02000505000000020004" pitchFamily="2" charset="0"/>
              </a:rPr>
              <a:t>IMPROVEMENT PLAN</a:t>
            </a:r>
          </a:p>
        </p:txBody>
      </p:sp>
      <p:sp>
        <p:nvSpPr>
          <p:cNvPr id="51" name="TextBox 50">
            <a:extLst>
              <a:ext uri="{FF2B5EF4-FFF2-40B4-BE49-F238E27FC236}">
                <a16:creationId xmlns:a16="http://schemas.microsoft.com/office/drawing/2014/main" id="{450EF5C5-2EF2-91E9-B992-B13B00EC2A07}"/>
              </a:ext>
            </a:extLst>
          </p:cNvPr>
          <p:cNvSpPr txBox="1"/>
          <p:nvPr/>
        </p:nvSpPr>
        <p:spPr>
          <a:xfrm>
            <a:off x="12380534" y="4891087"/>
            <a:ext cx="2368592" cy="2462213"/>
          </a:xfrm>
          <a:prstGeom prst="rect">
            <a:avLst/>
          </a:prstGeom>
          <a:noFill/>
        </p:spPr>
        <p:txBody>
          <a:bodyPr wrap="square">
            <a:spAutoFit/>
          </a:bodyPr>
          <a:lstStyle/>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20-min delivery strong point, but 12% order cancellations</a:t>
            </a:r>
          </a:p>
          <a:p>
            <a:pPr marL="171450" indent="-171450">
              <a:buFont typeface="Arial" panose="020B0604020202020204" pitchFamily="34" charset="0"/>
              <a:buChar char="•"/>
            </a:pPr>
            <a:endParaRPr lang="en-US" sz="1400" b="0" i="0" u="none" strike="noStrike" dirty="0">
              <a:solidFill>
                <a:schemeClr val="bg1"/>
              </a:solidFill>
              <a:effectLst/>
              <a:latin typeface="Montserrat" panose="02000505000000020004" pitchFamily="2" charset="0"/>
            </a:endParaRPr>
          </a:p>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Service covers only 60% of Ghaziabad zones</a:t>
            </a:r>
          </a:p>
          <a:p>
            <a:pPr marL="171450" indent="-171450">
              <a:buFont typeface="Arial" panose="020B0604020202020204" pitchFamily="34" charset="0"/>
              <a:buChar char="•"/>
            </a:pPr>
            <a:endParaRPr lang="en-US" sz="1400" b="0" i="0" u="none" strike="noStrike" dirty="0">
              <a:solidFill>
                <a:schemeClr val="bg1"/>
              </a:solidFill>
              <a:effectLst/>
              <a:latin typeface="Montserrat" panose="02000505000000020004" pitchFamily="2" charset="0"/>
            </a:endParaRPr>
          </a:p>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15% app uninstalls due to stock or coverage issues</a:t>
            </a:r>
          </a:p>
        </p:txBody>
      </p:sp>
      <p:sp>
        <p:nvSpPr>
          <p:cNvPr id="52" name="TextBox 51">
            <a:extLst>
              <a:ext uri="{FF2B5EF4-FFF2-40B4-BE49-F238E27FC236}">
                <a16:creationId xmlns:a16="http://schemas.microsoft.com/office/drawing/2014/main" id="{8EBBB7C0-5E71-92F9-6E8E-6C5B1A3188ED}"/>
              </a:ext>
            </a:extLst>
          </p:cNvPr>
          <p:cNvSpPr txBox="1"/>
          <p:nvPr/>
        </p:nvSpPr>
        <p:spPr>
          <a:xfrm>
            <a:off x="12380533" y="8066055"/>
            <a:ext cx="2359744" cy="1092607"/>
          </a:xfrm>
          <a:prstGeom prst="rect">
            <a:avLst/>
          </a:prstGeom>
          <a:noFill/>
        </p:spPr>
        <p:txBody>
          <a:bodyPr wrap="square">
            <a:spAutoFit/>
          </a:bodyPr>
          <a:lstStyle/>
          <a:p>
            <a:pPr algn="ctr" rtl="0" fontAlgn="base">
              <a:spcBef>
                <a:spcPts val="1200"/>
              </a:spcBef>
              <a:spcAft>
                <a:spcPts val="1200"/>
              </a:spcAft>
            </a:pPr>
            <a:r>
              <a:rPr lang="en-US" sz="1300" i="0" u="none" strike="noStrike" dirty="0">
                <a:solidFill>
                  <a:schemeClr val="bg1"/>
                </a:solidFill>
                <a:effectLst/>
                <a:latin typeface="Montserrat" panose="02000505000000020004" pitchFamily="2" charset="0"/>
              </a:rPr>
              <a:t>Implement live stock updates to reduce cancellations by 50% and expand coverage to 80% within 3 months.</a:t>
            </a:r>
          </a:p>
        </p:txBody>
      </p:sp>
      <p:sp>
        <p:nvSpPr>
          <p:cNvPr id="53" name="TextBox 52">
            <a:extLst>
              <a:ext uri="{FF2B5EF4-FFF2-40B4-BE49-F238E27FC236}">
                <a16:creationId xmlns:a16="http://schemas.microsoft.com/office/drawing/2014/main" id="{C04F2087-F663-074C-5910-40D9ACC4C402}"/>
              </a:ext>
            </a:extLst>
          </p:cNvPr>
          <p:cNvSpPr txBox="1"/>
          <p:nvPr/>
        </p:nvSpPr>
        <p:spPr>
          <a:xfrm>
            <a:off x="12371686" y="7652535"/>
            <a:ext cx="2377439" cy="307777"/>
          </a:xfrm>
          <a:prstGeom prst="rect">
            <a:avLst/>
          </a:prstGeom>
          <a:solidFill>
            <a:srgbClr val="86CF35"/>
          </a:solidFill>
        </p:spPr>
        <p:txBody>
          <a:bodyPr wrap="square">
            <a:spAutoFit/>
          </a:bodyPr>
          <a:lstStyle>
            <a:defPPr>
              <a:defRPr lang="en-US"/>
            </a:defPPr>
            <a:lvl1pPr algn="ctr" fontAlgn="base">
              <a:spcBef>
                <a:spcPts val="1200"/>
              </a:spcBef>
              <a:spcAft>
                <a:spcPts val="1200"/>
              </a:spcAft>
              <a:defRPr sz="1400" b="1" i="0" strike="noStrike">
                <a:solidFill>
                  <a:schemeClr val="bg1"/>
                </a:solidFill>
                <a:effectLst/>
                <a:latin typeface="Montserrat" panose="02000505000000020004" pitchFamily="2" charset="0"/>
              </a:defRPr>
            </a:lvl1pPr>
          </a:lstStyle>
          <a:p>
            <a:r>
              <a:rPr lang="en-US" dirty="0"/>
              <a:t>IMPROVEMENT PLAN</a:t>
            </a:r>
          </a:p>
        </p:txBody>
      </p:sp>
      <p:sp>
        <p:nvSpPr>
          <p:cNvPr id="54" name="TextBox 53">
            <a:extLst>
              <a:ext uri="{FF2B5EF4-FFF2-40B4-BE49-F238E27FC236}">
                <a16:creationId xmlns:a16="http://schemas.microsoft.com/office/drawing/2014/main" id="{73D5732A-569B-B681-F610-5B3F99C7833D}"/>
              </a:ext>
            </a:extLst>
          </p:cNvPr>
          <p:cNvSpPr txBox="1"/>
          <p:nvPr/>
        </p:nvSpPr>
        <p:spPr>
          <a:xfrm>
            <a:off x="15064131" y="4891087"/>
            <a:ext cx="2368592" cy="2462213"/>
          </a:xfrm>
          <a:prstGeom prst="rect">
            <a:avLst/>
          </a:prstGeom>
          <a:noFill/>
        </p:spPr>
        <p:txBody>
          <a:bodyPr wrap="square">
            <a:spAutoFit/>
          </a:bodyPr>
          <a:lstStyle/>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80% ad budget focused on speed</a:t>
            </a:r>
          </a:p>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Customer support response: 15 mins avg.</a:t>
            </a:r>
          </a:p>
          <a:p>
            <a:pPr marL="171450" indent="-171450">
              <a:buFont typeface="Arial" panose="020B0604020202020204" pitchFamily="34" charset="0"/>
              <a:buChar char="•"/>
            </a:pPr>
            <a:endParaRPr lang="en-US" sz="1400" b="0" i="0" u="none" strike="noStrike" dirty="0">
              <a:solidFill>
                <a:schemeClr val="bg1"/>
              </a:solidFill>
              <a:effectLst/>
              <a:latin typeface="Montserrat" panose="02000505000000020004" pitchFamily="2" charset="0"/>
            </a:endParaRPr>
          </a:p>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Social response rate &lt;20%</a:t>
            </a:r>
          </a:p>
          <a:p>
            <a:pPr marL="171450" indent="-171450">
              <a:buFont typeface="Arial" panose="020B0604020202020204" pitchFamily="34" charset="0"/>
              <a:buChar char="•"/>
            </a:pPr>
            <a:endParaRPr lang="en-US" sz="1400" b="0" i="0" u="none" strike="noStrike" dirty="0">
              <a:solidFill>
                <a:schemeClr val="bg1"/>
              </a:solidFill>
              <a:effectLst/>
              <a:latin typeface="Montserrat" panose="02000505000000020004" pitchFamily="2" charset="0"/>
            </a:endParaRPr>
          </a:p>
          <a:p>
            <a:pPr marL="171450" indent="-171450">
              <a:buFont typeface="Arial" panose="020B0604020202020204" pitchFamily="34" charset="0"/>
              <a:buChar char="•"/>
            </a:pPr>
            <a:r>
              <a:rPr lang="en-US" sz="1400" b="0" i="0" u="none" strike="noStrike" dirty="0">
                <a:solidFill>
                  <a:schemeClr val="bg1"/>
                </a:solidFill>
                <a:effectLst/>
                <a:latin typeface="Montserrat" panose="02000505000000020004" pitchFamily="2" charset="0"/>
              </a:rPr>
              <a:t>Sentiment score ↓ 18% (App rating 3.8/5 from 4.2/5)</a:t>
            </a:r>
          </a:p>
        </p:txBody>
      </p:sp>
      <p:sp>
        <p:nvSpPr>
          <p:cNvPr id="55" name="TextBox 54">
            <a:extLst>
              <a:ext uri="{FF2B5EF4-FFF2-40B4-BE49-F238E27FC236}">
                <a16:creationId xmlns:a16="http://schemas.microsoft.com/office/drawing/2014/main" id="{C296127E-C272-2D04-7A68-CC9244A9F385}"/>
              </a:ext>
            </a:extLst>
          </p:cNvPr>
          <p:cNvSpPr txBox="1"/>
          <p:nvPr/>
        </p:nvSpPr>
        <p:spPr>
          <a:xfrm>
            <a:off x="15068555" y="7994184"/>
            <a:ext cx="2359744" cy="1492716"/>
          </a:xfrm>
          <a:prstGeom prst="rect">
            <a:avLst/>
          </a:prstGeom>
          <a:noFill/>
        </p:spPr>
        <p:txBody>
          <a:bodyPr wrap="square">
            <a:spAutoFit/>
          </a:bodyPr>
          <a:lstStyle/>
          <a:p>
            <a:pPr algn="ctr" rtl="0" fontAlgn="base">
              <a:spcBef>
                <a:spcPts val="1200"/>
              </a:spcBef>
              <a:spcAft>
                <a:spcPts val="1200"/>
              </a:spcAft>
            </a:pPr>
            <a:r>
              <a:rPr lang="en-US" sz="1300" i="0" u="none" strike="noStrike" dirty="0">
                <a:solidFill>
                  <a:schemeClr val="bg1"/>
                </a:solidFill>
                <a:effectLst/>
                <a:latin typeface="Montserrat" panose="02000505000000020004" pitchFamily="2" charset="0"/>
              </a:rPr>
              <a:t>Improve support response time to &lt;5 mins, hire dedicated social media team, and run two-way engagement campaigns to boost sentiment by 20%.</a:t>
            </a:r>
          </a:p>
        </p:txBody>
      </p:sp>
      <p:sp>
        <p:nvSpPr>
          <p:cNvPr id="56" name="TextBox 55">
            <a:extLst>
              <a:ext uri="{FF2B5EF4-FFF2-40B4-BE49-F238E27FC236}">
                <a16:creationId xmlns:a16="http://schemas.microsoft.com/office/drawing/2014/main" id="{107F1021-BE14-7228-C9F0-AAD3DA1B2C8D}"/>
              </a:ext>
            </a:extLst>
          </p:cNvPr>
          <p:cNvSpPr txBox="1"/>
          <p:nvPr/>
        </p:nvSpPr>
        <p:spPr>
          <a:xfrm>
            <a:off x="15059708" y="7652535"/>
            <a:ext cx="2377439" cy="307777"/>
          </a:xfrm>
          <a:prstGeom prst="rect">
            <a:avLst/>
          </a:prstGeom>
          <a:solidFill>
            <a:srgbClr val="70AC2E"/>
          </a:solidFill>
        </p:spPr>
        <p:txBody>
          <a:bodyPr wrap="square">
            <a:spAutoFit/>
          </a:bodyPr>
          <a:lstStyle/>
          <a:p>
            <a:pPr algn="ctr" rtl="0" fontAlgn="base">
              <a:spcBef>
                <a:spcPts val="1200"/>
              </a:spcBef>
              <a:spcAft>
                <a:spcPts val="1200"/>
              </a:spcAft>
            </a:pPr>
            <a:r>
              <a:rPr lang="en-US" sz="1400" b="1" i="0" strike="noStrike" dirty="0">
                <a:solidFill>
                  <a:schemeClr val="bg1"/>
                </a:solidFill>
                <a:effectLst/>
                <a:latin typeface="Montserrat" panose="02000505000000020004" pitchFamily="2" charset="0"/>
              </a:rPr>
              <a:t>IMPROVEMENT PLAN</a:t>
            </a:r>
          </a:p>
        </p:txBody>
      </p:sp>
      <p:pic>
        <p:nvPicPr>
          <p:cNvPr id="57" name="Picture 56">
            <a:extLst>
              <a:ext uri="{FF2B5EF4-FFF2-40B4-BE49-F238E27FC236}">
                <a16:creationId xmlns:a16="http://schemas.microsoft.com/office/drawing/2014/main" id="{39C59940-8A40-7A35-AAE1-2EEA2FD41B20}"/>
              </a:ext>
            </a:extLst>
          </p:cNvPr>
          <p:cNvPicPr>
            <a:picLocks noChangeAspect="1"/>
          </p:cNvPicPr>
          <p:nvPr/>
        </p:nvPicPr>
        <p:blipFill>
          <a:blip r:embed="rId3"/>
          <a:stretch>
            <a:fillRect/>
          </a:stretch>
        </p:blipFill>
        <p:spPr>
          <a:xfrm>
            <a:off x="16810035" y="72623"/>
            <a:ext cx="1370062" cy="1495651"/>
          </a:xfrm>
          <a:prstGeom prst="rect">
            <a:avLst/>
          </a:prstGeom>
        </p:spPr>
      </p:pic>
    </p:spTree>
    <p:extLst>
      <p:ext uri="{BB962C8B-B14F-4D97-AF65-F5344CB8AC3E}">
        <p14:creationId xmlns:p14="http://schemas.microsoft.com/office/powerpoint/2010/main" val="107095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78C100"/>
            </a:gs>
            <a:gs pos="100000">
              <a:srgbClr val="70AC2E"/>
            </a:gs>
          </a:gsLst>
          <a:path path="circle">
            <a:fillToRect r="100000" b="100000"/>
          </a:path>
          <a:tileRect l="-100000" t="-100000"/>
        </a:gradFill>
        <a:effectLst/>
      </p:bgPr>
    </p:bg>
    <p:spTree>
      <p:nvGrpSpPr>
        <p:cNvPr id="1" name=""/>
        <p:cNvGrpSpPr/>
        <p:nvPr/>
      </p:nvGrpSpPr>
      <p:grpSpPr>
        <a:xfrm>
          <a:off x="0" y="0"/>
          <a:ext cx="0" cy="0"/>
          <a:chOff x="0" y="0"/>
          <a:chExt cx="0" cy="0"/>
        </a:xfrm>
      </p:grpSpPr>
      <p:grpSp>
        <p:nvGrpSpPr>
          <p:cNvPr id="9" name="Group 9"/>
          <p:cNvGrpSpPr/>
          <p:nvPr/>
        </p:nvGrpSpPr>
        <p:grpSpPr>
          <a:xfrm rot="-10800000">
            <a:off x="13669137" y="3849010"/>
            <a:ext cx="4871606" cy="4871606"/>
            <a:chOff x="0" y="0"/>
            <a:chExt cx="406400" cy="406400"/>
          </a:xfrm>
        </p:grpSpPr>
        <p:sp>
          <p:nvSpPr>
            <p:cNvPr id="10" name="Freeform 10"/>
            <p:cNvSpPr/>
            <p:nvPr/>
          </p:nvSpPr>
          <p:spPr>
            <a:xfrm>
              <a:off x="0" y="0"/>
              <a:ext cx="406400" cy="406400"/>
            </a:xfrm>
            <a:custGeom>
              <a:avLst/>
              <a:gdLst/>
              <a:ahLst/>
              <a:cxnLst/>
              <a:rect l="l" t="t" r="r" b="b"/>
              <a:pathLst>
                <a:path w="406400" h="406400">
                  <a:moveTo>
                    <a:pt x="0" y="0"/>
                  </a:moveTo>
                  <a:lnTo>
                    <a:pt x="203200" y="0"/>
                  </a:lnTo>
                  <a:lnTo>
                    <a:pt x="406400" y="203200"/>
                  </a:lnTo>
                  <a:lnTo>
                    <a:pt x="203200" y="406400"/>
                  </a:lnTo>
                  <a:lnTo>
                    <a:pt x="0" y="406400"/>
                  </a:lnTo>
                  <a:lnTo>
                    <a:pt x="203200" y="203200"/>
                  </a:lnTo>
                  <a:lnTo>
                    <a:pt x="0" y="0"/>
                  </a:lnTo>
                  <a:close/>
                </a:path>
              </a:pathLst>
            </a:custGeom>
            <a:gradFill rotWithShape="1">
              <a:gsLst>
                <a:gs pos="0">
                  <a:srgbClr val="DFDFDF">
                    <a:alpha val="0"/>
                  </a:srgbClr>
                </a:gs>
                <a:gs pos="50000">
                  <a:srgbClr val="DFDFDF">
                    <a:alpha val="26145"/>
                  </a:srgbClr>
                </a:gs>
                <a:gs pos="100000">
                  <a:srgbClr val="DFDFDF">
                    <a:alpha val="63000"/>
                  </a:srgbClr>
                </a:gs>
              </a:gsLst>
              <a:lin ang="0"/>
            </a:gradFill>
          </p:spPr>
        </p:sp>
        <p:sp>
          <p:nvSpPr>
            <p:cNvPr id="11" name="TextBox 11"/>
            <p:cNvSpPr txBox="1"/>
            <p:nvPr/>
          </p:nvSpPr>
          <p:spPr>
            <a:xfrm>
              <a:off x="177800" y="28575"/>
              <a:ext cx="152400" cy="377825"/>
            </a:xfrm>
            <a:prstGeom prst="rect">
              <a:avLst/>
            </a:prstGeom>
          </p:spPr>
          <p:txBody>
            <a:bodyPr lIns="50800" tIns="50800" rIns="50800" bIns="50800" rtlCol="0" anchor="ctr"/>
            <a:lstStyle/>
            <a:p>
              <a:pPr algn="ctr">
                <a:lnSpc>
                  <a:spcPts val="1785"/>
                </a:lnSpc>
              </a:pPr>
              <a:endParaRPr/>
            </a:p>
          </p:txBody>
        </p:sp>
      </p:grpSp>
      <p:grpSp>
        <p:nvGrpSpPr>
          <p:cNvPr id="12" name="Group 12"/>
          <p:cNvGrpSpPr/>
          <p:nvPr/>
        </p:nvGrpSpPr>
        <p:grpSpPr>
          <a:xfrm rot="-10800000">
            <a:off x="10503817" y="3849010"/>
            <a:ext cx="4871606" cy="4871606"/>
            <a:chOff x="0" y="0"/>
            <a:chExt cx="406400" cy="406400"/>
          </a:xfrm>
        </p:grpSpPr>
        <p:sp>
          <p:nvSpPr>
            <p:cNvPr id="13" name="Freeform 13"/>
            <p:cNvSpPr/>
            <p:nvPr/>
          </p:nvSpPr>
          <p:spPr>
            <a:xfrm>
              <a:off x="0" y="0"/>
              <a:ext cx="406400" cy="406400"/>
            </a:xfrm>
            <a:custGeom>
              <a:avLst/>
              <a:gdLst/>
              <a:ahLst/>
              <a:cxnLst/>
              <a:rect l="l" t="t" r="r" b="b"/>
              <a:pathLst>
                <a:path w="406400" h="406400">
                  <a:moveTo>
                    <a:pt x="0" y="0"/>
                  </a:moveTo>
                  <a:lnTo>
                    <a:pt x="203200" y="0"/>
                  </a:lnTo>
                  <a:lnTo>
                    <a:pt x="406400" y="203200"/>
                  </a:lnTo>
                  <a:lnTo>
                    <a:pt x="203200" y="406400"/>
                  </a:lnTo>
                  <a:lnTo>
                    <a:pt x="0" y="406400"/>
                  </a:lnTo>
                  <a:lnTo>
                    <a:pt x="203200" y="203200"/>
                  </a:lnTo>
                  <a:lnTo>
                    <a:pt x="0" y="0"/>
                  </a:lnTo>
                  <a:close/>
                </a:path>
              </a:pathLst>
            </a:custGeom>
            <a:gradFill rotWithShape="1">
              <a:gsLst>
                <a:gs pos="0">
                  <a:srgbClr val="DFDFDF">
                    <a:alpha val="0"/>
                  </a:srgbClr>
                </a:gs>
                <a:gs pos="50000">
                  <a:srgbClr val="DFDFDF">
                    <a:alpha val="26145"/>
                  </a:srgbClr>
                </a:gs>
                <a:gs pos="100000">
                  <a:srgbClr val="DFDFDF">
                    <a:alpha val="63000"/>
                  </a:srgbClr>
                </a:gs>
              </a:gsLst>
              <a:lin ang="0"/>
            </a:gradFill>
          </p:spPr>
        </p:sp>
        <p:sp>
          <p:nvSpPr>
            <p:cNvPr id="14" name="TextBox 14"/>
            <p:cNvSpPr txBox="1"/>
            <p:nvPr/>
          </p:nvSpPr>
          <p:spPr>
            <a:xfrm>
              <a:off x="177800" y="28575"/>
              <a:ext cx="152400" cy="377825"/>
            </a:xfrm>
            <a:prstGeom prst="rect">
              <a:avLst/>
            </a:prstGeom>
          </p:spPr>
          <p:txBody>
            <a:bodyPr lIns="50800" tIns="50800" rIns="50800" bIns="50800" rtlCol="0" anchor="ctr"/>
            <a:lstStyle/>
            <a:p>
              <a:pPr algn="ctr">
                <a:lnSpc>
                  <a:spcPts val="1785"/>
                </a:lnSpc>
              </a:pPr>
              <a:endParaRPr/>
            </a:p>
          </p:txBody>
        </p:sp>
      </p:grpSp>
      <p:pic>
        <p:nvPicPr>
          <p:cNvPr id="21" name="Picture 20">
            <a:extLst>
              <a:ext uri="{FF2B5EF4-FFF2-40B4-BE49-F238E27FC236}">
                <a16:creationId xmlns:a16="http://schemas.microsoft.com/office/drawing/2014/main" id="{514AC1A4-6AF4-4023-30D8-87715C17ADC3}"/>
              </a:ext>
            </a:extLst>
          </p:cNvPr>
          <p:cNvPicPr>
            <a:picLocks noChangeAspect="1"/>
          </p:cNvPicPr>
          <p:nvPr/>
        </p:nvPicPr>
        <p:blipFill>
          <a:blip r:embed="rId2"/>
          <a:stretch>
            <a:fillRect/>
          </a:stretch>
        </p:blipFill>
        <p:spPr>
          <a:xfrm>
            <a:off x="4431323" y="0"/>
            <a:ext cx="13868400" cy="10287000"/>
          </a:xfrm>
          <a:prstGeom prst="rect">
            <a:avLst/>
          </a:prstGeom>
        </p:spPr>
      </p:pic>
      <p:sp>
        <p:nvSpPr>
          <p:cNvPr id="22" name="TextBox 2"/>
          <p:cNvSpPr txBox="1"/>
          <p:nvPr/>
        </p:nvSpPr>
        <p:spPr>
          <a:xfrm>
            <a:off x="1340510" y="3314700"/>
            <a:ext cx="8565826" cy="4247317"/>
          </a:xfrm>
          <a:prstGeom prst="rect">
            <a:avLst/>
          </a:prstGeom>
        </p:spPr>
        <p:txBody>
          <a:bodyPr lIns="0" tIns="0" rIns="0" bIns="0" rtlCol="0" anchor="t">
            <a:spAutoFit/>
          </a:bodyPr>
          <a:lstStyle/>
          <a:p>
            <a:r>
              <a:rPr lang="en-US" sz="13800" b="1" dirty="0">
                <a:solidFill>
                  <a:srgbClr val="DFDFDF"/>
                </a:solidFill>
                <a:latin typeface="Montserrat" panose="02000505000000020004" pitchFamily="2" charset="0"/>
                <a:ea typeface="Open Sauce Bold"/>
                <a:cs typeface="Open Sauce Bold"/>
                <a:sym typeface="Open Sauce Bold"/>
              </a:rPr>
              <a:t>Thank </a:t>
            </a:r>
          </a:p>
          <a:p>
            <a:r>
              <a:rPr lang="en-US" sz="13800" b="1" dirty="0">
                <a:solidFill>
                  <a:srgbClr val="DFDFDF"/>
                </a:solidFill>
                <a:latin typeface="Montserrat" panose="02000505000000020004" pitchFamily="2" charset="0"/>
                <a:ea typeface="Open Sauce Bold"/>
                <a:cs typeface="Open Sauce Bold"/>
                <a:sym typeface="Open Sauce Bold"/>
              </a:rPr>
              <a:t>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180</TotalTime>
  <Words>544</Words>
  <Application>Microsoft Office PowerPoint</Application>
  <PresentationFormat>Custom</PresentationFormat>
  <Paragraphs>68</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Montserrat</vt:lpstr>
      <vt:lpstr>Arial</vt:lpstr>
      <vt:lpstr>Calibri</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 Dynamic Modern Logistic Company Presentation</dc:title>
  <dc:creator>Jitendra Manasingh</dc:creator>
  <cp:lastModifiedBy>Jitendra Manasingh</cp:lastModifiedBy>
  <cp:revision>11</cp:revision>
  <dcterms:created xsi:type="dcterms:W3CDTF">2006-08-16T00:00:00Z</dcterms:created>
  <dcterms:modified xsi:type="dcterms:W3CDTF">2025-07-30T19:36:50Z</dcterms:modified>
  <dc:identifier>DAGuqNooPns</dc:identifier>
</cp:coreProperties>
</file>

<file path=docProps/thumbnail.jpeg>
</file>